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94" r:id="rId3"/>
  </p:sldMasterIdLst>
  <p:notesMasterIdLst>
    <p:notesMasterId r:id="rId67"/>
  </p:notesMasterIdLst>
  <p:sldIdLst>
    <p:sldId id="262" r:id="rId4"/>
    <p:sldId id="260" r:id="rId5"/>
    <p:sldId id="468" r:id="rId6"/>
    <p:sldId id="276" r:id="rId7"/>
    <p:sldId id="277" r:id="rId8"/>
    <p:sldId id="316" r:id="rId9"/>
    <p:sldId id="314" r:id="rId10"/>
    <p:sldId id="317" r:id="rId11"/>
    <p:sldId id="331" r:id="rId12"/>
    <p:sldId id="589" r:id="rId13"/>
    <p:sldId id="287" r:id="rId14"/>
    <p:sldId id="469" r:id="rId15"/>
    <p:sldId id="588" r:id="rId16"/>
    <p:sldId id="289" r:id="rId17"/>
    <p:sldId id="470" r:id="rId18"/>
    <p:sldId id="616" r:id="rId19"/>
    <p:sldId id="617" r:id="rId20"/>
    <p:sldId id="618" r:id="rId21"/>
    <p:sldId id="619" r:id="rId22"/>
    <p:sldId id="620" r:id="rId23"/>
    <p:sldId id="621" r:id="rId24"/>
    <p:sldId id="622" r:id="rId25"/>
    <p:sldId id="623" r:id="rId26"/>
    <p:sldId id="624" r:id="rId27"/>
    <p:sldId id="472" r:id="rId28"/>
    <p:sldId id="474" r:id="rId29"/>
    <p:sldId id="486" r:id="rId30"/>
    <p:sldId id="487" r:id="rId31"/>
    <p:sldId id="488" r:id="rId32"/>
    <p:sldId id="489" r:id="rId33"/>
    <p:sldId id="496" r:id="rId34"/>
    <p:sldId id="491" r:id="rId35"/>
    <p:sldId id="497" r:id="rId36"/>
    <p:sldId id="493" r:id="rId37"/>
    <p:sldId id="494" r:id="rId38"/>
    <p:sldId id="476" r:id="rId39"/>
    <p:sldId id="336" r:id="rId40"/>
    <p:sldId id="590" r:id="rId41"/>
    <p:sldId id="591" r:id="rId42"/>
    <p:sldId id="592" r:id="rId43"/>
    <p:sldId id="609" r:id="rId44"/>
    <p:sldId id="610" r:id="rId45"/>
    <p:sldId id="611" r:id="rId46"/>
    <p:sldId id="612" r:id="rId47"/>
    <p:sldId id="608" r:id="rId48"/>
    <p:sldId id="593" r:id="rId49"/>
    <p:sldId id="594" r:id="rId50"/>
    <p:sldId id="595" r:id="rId51"/>
    <p:sldId id="598" r:id="rId52"/>
    <p:sldId id="596" r:id="rId53"/>
    <p:sldId id="597" r:id="rId54"/>
    <p:sldId id="599" r:id="rId55"/>
    <p:sldId id="602" r:id="rId56"/>
    <p:sldId id="600" r:id="rId57"/>
    <p:sldId id="601" r:id="rId58"/>
    <p:sldId id="603" r:id="rId59"/>
    <p:sldId id="605" r:id="rId60"/>
    <p:sldId id="604" r:id="rId61"/>
    <p:sldId id="606" r:id="rId62"/>
    <p:sldId id="607" r:id="rId63"/>
    <p:sldId id="614" r:id="rId64"/>
    <p:sldId id="613" r:id="rId65"/>
    <p:sldId id="615" r:id="rId6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3" autoAdjust="0"/>
    <p:restoredTop sz="94660"/>
  </p:normalViewPr>
  <p:slideViewPr>
    <p:cSldViewPr snapToGrid="0">
      <p:cViewPr>
        <p:scale>
          <a:sx n="113" d="100"/>
          <a:sy n="113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C3D239-1C7E-42E6-A9D9-D767EC4C395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4C3525-B6E7-4182-854C-0585116815A2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E4C8E7AD-2685-4EA6-B50D-23612C5EAD02}" type="parTrans" cxnId="{A97D6769-526B-460D-AF50-A273C52473F9}">
      <dgm:prSet/>
      <dgm:spPr/>
      <dgm:t>
        <a:bodyPr/>
        <a:lstStyle/>
        <a:p>
          <a:endParaRPr lang="ru-RU"/>
        </a:p>
      </dgm:t>
    </dgm:pt>
    <dgm:pt modelId="{36A1F9BB-1AAA-4F0E-A2E0-B22DC595B8B8}" type="sibTrans" cxnId="{A97D6769-526B-460D-AF50-A273C52473F9}">
      <dgm:prSet/>
      <dgm:spPr/>
      <dgm:t>
        <a:bodyPr/>
        <a:lstStyle/>
        <a:p>
          <a:endParaRPr lang="ru-RU"/>
        </a:p>
      </dgm:t>
    </dgm:pt>
    <dgm:pt modelId="{C08F849A-1F34-4F17-B615-774CC1AFC42E}">
      <dgm:prSet phldrT="[Текст]" custT="1"/>
      <dgm:spPr/>
      <dgm:t>
        <a:bodyPr/>
        <a:lstStyle/>
        <a:p>
          <a:pPr>
            <a:buFont typeface="Symbol" panose="05050102010706020507" pitchFamily="18" charset="2"/>
            <a:buNone/>
          </a:pPr>
          <a:r>
            <a:rPr lang="ru-RU" sz="1800" b="1" dirty="0"/>
            <a:t>  Оборудование для изучения основ робототехники, механики, мехатроники, освоения основ программирования, реализации программ дополнительного образования технической и естественно-научной направленностей и т. д.</a:t>
          </a:r>
        </a:p>
      </dgm:t>
    </dgm:pt>
    <dgm:pt modelId="{F42DF404-ADF4-4E1E-98FB-D6E8347417EB}" type="parTrans" cxnId="{0A6B25AF-C093-479F-BFF1-ABF6ABCA0CAC}">
      <dgm:prSet/>
      <dgm:spPr/>
      <dgm:t>
        <a:bodyPr/>
        <a:lstStyle/>
        <a:p>
          <a:endParaRPr lang="ru-RU"/>
        </a:p>
      </dgm:t>
    </dgm:pt>
    <dgm:pt modelId="{08B3D13E-5AA3-4C8D-BF2C-46A535F83027}" type="sibTrans" cxnId="{0A6B25AF-C093-479F-BFF1-ABF6ABCA0CAC}">
      <dgm:prSet/>
      <dgm:spPr/>
      <dgm:t>
        <a:bodyPr/>
        <a:lstStyle/>
        <a:p>
          <a:endParaRPr lang="ru-RU"/>
        </a:p>
      </dgm:t>
    </dgm:pt>
    <dgm:pt modelId="{8B56C70A-2E7B-4ACD-915F-55A1C0A245C5}">
      <dgm:prSet custT="1"/>
      <dgm:spPr/>
      <dgm:t>
        <a:bodyPr/>
        <a:lstStyle/>
        <a:p>
          <a:pPr>
            <a:buNone/>
          </a:pPr>
          <a:r>
            <a:rPr lang="ru-RU" sz="1500" dirty="0"/>
            <a:t>  </a:t>
          </a:r>
          <a:r>
            <a:rPr lang="ru-RU" sz="1800" b="1" dirty="0"/>
            <a:t>Компьютерное и иное оборудование.</a:t>
          </a:r>
          <a:endParaRPr lang="ru-RU" sz="1500" b="1" dirty="0"/>
        </a:p>
      </dgm:t>
    </dgm:pt>
    <dgm:pt modelId="{8E4BF8CF-E0BD-4CE5-933B-7CC042EDD797}" type="parTrans" cxnId="{7EBA1AFD-BAE7-4874-A53A-A8092B559865}">
      <dgm:prSet/>
      <dgm:spPr/>
      <dgm:t>
        <a:bodyPr/>
        <a:lstStyle/>
        <a:p>
          <a:endParaRPr lang="ru-RU"/>
        </a:p>
      </dgm:t>
    </dgm:pt>
    <dgm:pt modelId="{D7A1CB98-D02E-41B1-8005-4C0FC050481B}" type="sibTrans" cxnId="{7EBA1AFD-BAE7-4874-A53A-A8092B559865}">
      <dgm:prSet/>
      <dgm:spPr/>
      <dgm:t>
        <a:bodyPr/>
        <a:lstStyle/>
        <a:p>
          <a:endParaRPr lang="ru-RU"/>
        </a:p>
      </dgm:t>
    </dgm:pt>
    <dgm:pt modelId="{14DC0472-BA85-4F45-8377-128ACE9D04FC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"/>
          </a:pPr>
          <a:endParaRPr lang="ru-RU" dirty="0"/>
        </a:p>
      </dgm:t>
    </dgm:pt>
    <dgm:pt modelId="{0AB24AE4-5268-4E1D-B6F1-D066C143F8D8}" type="parTrans" cxnId="{ABCADD46-D9B7-429D-B253-CFC1D53D2E38}">
      <dgm:prSet/>
      <dgm:spPr/>
      <dgm:t>
        <a:bodyPr/>
        <a:lstStyle/>
        <a:p>
          <a:endParaRPr lang="ru-RU"/>
        </a:p>
      </dgm:t>
    </dgm:pt>
    <dgm:pt modelId="{70CA2468-2B99-44C4-BB06-A9A80F5E708F}" type="sibTrans" cxnId="{ABCADD46-D9B7-429D-B253-CFC1D53D2E38}">
      <dgm:prSet/>
      <dgm:spPr/>
      <dgm:t>
        <a:bodyPr/>
        <a:lstStyle/>
        <a:p>
          <a:endParaRPr lang="ru-RU"/>
        </a:p>
      </dgm:t>
    </dgm:pt>
    <dgm:pt modelId="{1000F66F-ED71-4F65-BE66-AC5564939ADE}">
      <dgm:prSet/>
      <dgm:spPr/>
      <dgm:t>
        <a:bodyPr/>
        <a:lstStyle/>
        <a:p>
          <a:endParaRPr lang="ru-RU" dirty="0"/>
        </a:p>
      </dgm:t>
    </dgm:pt>
    <dgm:pt modelId="{49CBB90D-E3BC-429D-9B8C-7357F82F4C1F}" type="parTrans" cxnId="{055020DF-1B7A-4105-A4BD-B89F43B6F793}">
      <dgm:prSet/>
      <dgm:spPr/>
      <dgm:t>
        <a:bodyPr/>
        <a:lstStyle/>
        <a:p>
          <a:endParaRPr lang="ru-RU"/>
        </a:p>
      </dgm:t>
    </dgm:pt>
    <dgm:pt modelId="{1A0C483A-44DB-4516-99D7-97691A1B134A}" type="sibTrans" cxnId="{055020DF-1B7A-4105-A4BD-B89F43B6F793}">
      <dgm:prSet/>
      <dgm:spPr/>
      <dgm:t>
        <a:bodyPr/>
        <a:lstStyle/>
        <a:p>
          <a:endParaRPr lang="ru-RU"/>
        </a:p>
      </dgm:t>
    </dgm:pt>
    <dgm:pt modelId="{2B217BBE-3367-4A13-8262-FDA9ECB71E8E}">
      <dgm:prSet phldrT="[Текст]"/>
      <dgm:spPr/>
      <dgm:t>
        <a:bodyPr/>
        <a:lstStyle/>
        <a:p>
          <a:pPr>
            <a:buNone/>
          </a:pPr>
          <a:r>
            <a:rPr lang="ru-RU" dirty="0"/>
            <a:t>  </a:t>
          </a:r>
          <a:r>
            <a:rPr lang="ru-RU" b="1" dirty="0"/>
            <a:t>Средства обучения и воспитания для изучения (в том числе экспериментального) предметов, курсов, дисциплин (модулей) естественно-научной направленности и технологической направленностей при реализации основных общеобразовательных программ и дополнительных общеобразовательных программ, в том числе для расширения содержания учебных предметов «Физика», «Химия», «Биология»;</a:t>
          </a:r>
        </a:p>
      </dgm:t>
    </dgm:pt>
    <dgm:pt modelId="{466831F0-68E0-4D95-AC90-F69975F3CA64}" type="sibTrans" cxnId="{4D8F770F-BB1B-4FAB-A0A4-8482D9FBFCF9}">
      <dgm:prSet/>
      <dgm:spPr/>
      <dgm:t>
        <a:bodyPr/>
        <a:lstStyle/>
        <a:p>
          <a:endParaRPr lang="ru-RU"/>
        </a:p>
      </dgm:t>
    </dgm:pt>
    <dgm:pt modelId="{8FBFB111-EFBA-4F89-871D-2DE2BB8D6E97}" type="parTrans" cxnId="{4D8F770F-BB1B-4FAB-A0A4-8482D9FBFCF9}">
      <dgm:prSet/>
      <dgm:spPr/>
      <dgm:t>
        <a:bodyPr/>
        <a:lstStyle/>
        <a:p>
          <a:endParaRPr lang="ru-RU"/>
        </a:p>
      </dgm:t>
    </dgm:pt>
    <dgm:pt modelId="{8685E4EB-05C3-4D5E-959E-44BF91CEDEA7}" type="pres">
      <dgm:prSet presAssocID="{EEC3D239-1C7E-42E6-A9D9-D767EC4C3954}" presName="linearFlow" presStyleCnt="0">
        <dgm:presLayoutVars>
          <dgm:dir/>
          <dgm:animLvl val="lvl"/>
          <dgm:resizeHandles val="exact"/>
        </dgm:presLayoutVars>
      </dgm:prSet>
      <dgm:spPr/>
    </dgm:pt>
    <dgm:pt modelId="{6E98C85E-7741-4290-A5DD-2E4D55B7958B}" type="pres">
      <dgm:prSet presAssocID="{3F4C3525-B6E7-4182-854C-0585116815A2}" presName="composite" presStyleCnt="0"/>
      <dgm:spPr/>
    </dgm:pt>
    <dgm:pt modelId="{AF9ED4A7-E58E-4C92-9E42-37ADA8C7CD6D}" type="pres">
      <dgm:prSet presAssocID="{3F4C3525-B6E7-4182-854C-0585116815A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55BB32A-1672-4430-B5EC-8FF26038CF7B}" type="pres">
      <dgm:prSet presAssocID="{3F4C3525-B6E7-4182-854C-0585116815A2}" presName="descendantText" presStyleLbl="alignAcc1" presStyleIdx="0" presStyleCnt="3" custLinFactNeighborX="-377">
        <dgm:presLayoutVars>
          <dgm:bulletEnabled val="1"/>
        </dgm:presLayoutVars>
      </dgm:prSet>
      <dgm:spPr/>
    </dgm:pt>
    <dgm:pt modelId="{B94CDCDF-104A-4B0A-B4D0-E68417422F96}" type="pres">
      <dgm:prSet presAssocID="{36A1F9BB-1AAA-4F0E-A2E0-B22DC595B8B8}" presName="sp" presStyleCnt="0"/>
      <dgm:spPr/>
    </dgm:pt>
    <dgm:pt modelId="{8B87E1C9-EF1A-470A-B1DC-0875502FC994}" type="pres">
      <dgm:prSet presAssocID="{14DC0472-BA85-4F45-8377-128ACE9D04FC}" presName="composite" presStyleCnt="0"/>
      <dgm:spPr/>
    </dgm:pt>
    <dgm:pt modelId="{4D23AD9C-01E6-46B1-B662-A77FB7A53F5A}" type="pres">
      <dgm:prSet presAssocID="{14DC0472-BA85-4F45-8377-128ACE9D04F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4DFD202-8381-4C68-8967-F41DA7E4DD6D}" type="pres">
      <dgm:prSet presAssocID="{14DC0472-BA85-4F45-8377-128ACE9D04FC}" presName="descendantText" presStyleLbl="alignAcc1" presStyleIdx="1" presStyleCnt="3">
        <dgm:presLayoutVars>
          <dgm:bulletEnabled val="1"/>
        </dgm:presLayoutVars>
      </dgm:prSet>
      <dgm:spPr/>
    </dgm:pt>
    <dgm:pt modelId="{58F27ED2-049B-4AA5-8F2E-D9A049F01282}" type="pres">
      <dgm:prSet presAssocID="{70CA2468-2B99-44C4-BB06-A9A80F5E708F}" presName="sp" presStyleCnt="0"/>
      <dgm:spPr/>
    </dgm:pt>
    <dgm:pt modelId="{C55E0532-87BD-448F-BE54-1CE243F24195}" type="pres">
      <dgm:prSet presAssocID="{1000F66F-ED71-4F65-BE66-AC5564939ADE}" presName="composite" presStyleCnt="0"/>
      <dgm:spPr/>
    </dgm:pt>
    <dgm:pt modelId="{B5A02101-B2D0-4CB5-B17F-42AE9B2FC119}" type="pres">
      <dgm:prSet presAssocID="{1000F66F-ED71-4F65-BE66-AC5564939AD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3961035-0FAE-4AB0-A378-C72672DC4618}" type="pres">
      <dgm:prSet presAssocID="{1000F66F-ED71-4F65-BE66-AC5564939ADE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D8F770F-BB1B-4FAB-A0A4-8482D9FBFCF9}" srcId="{3F4C3525-B6E7-4182-854C-0585116815A2}" destId="{2B217BBE-3367-4A13-8262-FDA9ECB71E8E}" srcOrd="0" destOrd="0" parTransId="{8FBFB111-EFBA-4F89-871D-2DE2BB8D6E97}" sibTransId="{466831F0-68E0-4D95-AC90-F69975F3CA64}"/>
    <dgm:cxn modelId="{2BE25336-8B2C-47F6-BE6C-BEFEC6C2CEEA}" type="presOf" srcId="{EEC3D239-1C7E-42E6-A9D9-D767EC4C3954}" destId="{8685E4EB-05C3-4D5E-959E-44BF91CEDEA7}" srcOrd="0" destOrd="0" presId="urn:microsoft.com/office/officeart/2005/8/layout/chevron2"/>
    <dgm:cxn modelId="{ABCADD46-D9B7-429D-B253-CFC1D53D2E38}" srcId="{EEC3D239-1C7E-42E6-A9D9-D767EC4C3954}" destId="{14DC0472-BA85-4F45-8377-128ACE9D04FC}" srcOrd="1" destOrd="0" parTransId="{0AB24AE4-5268-4E1D-B6F1-D066C143F8D8}" sibTransId="{70CA2468-2B99-44C4-BB06-A9A80F5E708F}"/>
    <dgm:cxn modelId="{A97D6769-526B-460D-AF50-A273C52473F9}" srcId="{EEC3D239-1C7E-42E6-A9D9-D767EC4C3954}" destId="{3F4C3525-B6E7-4182-854C-0585116815A2}" srcOrd="0" destOrd="0" parTransId="{E4C8E7AD-2685-4EA6-B50D-23612C5EAD02}" sibTransId="{36A1F9BB-1AAA-4F0E-A2E0-B22DC595B8B8}"/>
    <dgm:cxn modelId="{C80C1172-8BD4-4FD0-9140-5E5A92D41F10}" type="presOf" srcId="{1000F66F-ED71-4F65-BE66-AC5564939ADE}" destId="{B5A02101-B2D0-4CB5-B17F-42AE9B2FC119}" srcOrd="0" destOrd="0" presId="urn:microsoft.com/office/officeart/2005/8/layout/chevron2"/>
    <dgm:cxn modelId="{0A6B25AF-C093-479F-BFF1-ABF6ABCA0CAC}" srcId="{14DC0472-BA85-4F45-8377-128ACE9D04FC}" destId="{C08F849A-1F34-4F17-B615-774CC1AFC42E}" srcOrd="0" destOrd="0" parTransId="{F42DF404-ADF4-4E1E-98FB-D6E8347417EB}" sibTransId="{08B3D13E-5AA3-4C8D-BF2C-46A535F83027}"/>
    <dgm:cxn modelId="{D573E8B8-5AAE-4EC1-ADD6-2ADE66078226}" type="presOf" srcId="{3F4C3525-B6E7-4182-854C-0585116815A2}" destId="{AF9ED4A7-E58E-4C92-9E42-37ADA8C7CD6D}" srcOrd="0" destOrd="0" presId="urn:microsoft.com/office/officeart/2005/8/layout/chevron2"/>
    <dgm:cxn modelId="{D450DBCD-4561-456D-8A8A-3C77755D432E}" type="presOf" srcId="{2B217BBE-3367-4A13-8262-FDA9ECB71E8E}" destId="{F55BB32A-1672-4430-B5EC-8FF26038CF7B}" srcOrd="0" destOrd="0" presId="urn:microsoft.com/office/officeart/2005/8/layout/chevron2"/>
    <dgm:cxn modelId="{1F0CDBD5-DE53-425C-8604-8E5B44CD33C5}" type="presOf" srcId="{C08F849A-1F34-4F17-B615-774CC1AFC42E}" destId="{84DFD202-8381-4C68-8967-F41DA7E4DD6D}" srcOrd="0" destOrd="0" presId="urn:microsoft.com/office/officeart/2005/8/layout/chevron2"/>
    <dgm:cxn modelId="{055020DF-1B7A-4105-A4BD-B89F43B6F793}" srcId="{EEC3D239-1C7E-42E6-A9D9-D767EC4C3954}" destId="{1000F66F-ED71-4F65-BE66-AC5564939ADE}" srcOrd="2" destOrd="0" parTransId="{49CBB90D-E3BC-429D-9B8C-7357F82F4C1F}" sibTransId="{1A0C483A-44DB-4516-99D7-97691A1B134A}"/>
    <dgm:cxn modelId="{383681E7-2F52-4867-B2A6-B84953637718}" type="presOf" srcId="{14DC0472-BA85-4F45-8377-128ACE9D04FC}" destId="{4D23AD9C-01E6-46B1-B662-A77FB7A53F5A}" srcOrd="0" destOrd="0" presId="urn:microsoft.com/office/officeart/2005/8/layout/chevron2"/>
    <dgm:cxn modelId="{592313EC-1379-4070-AE3A-294D8305EFD9}" type="presOf" srcId="{8B56C70A-2E7B-4ACD-915F-55A1C0A245C5}" destId="{33961035-0FAE-4AB0-A378-C72672DC4618}" srcOrd="0" destOrd="0" presId="urn:microsoft.com/office/officeart/2005/8/layout/chevron2"/>
    <dgm:cxn modelId="{7EBA1AFD-BAE7-4874-A53A-A8092B559865}" srcId="{1000F66F-ED71-4F65-BE66-AC5564939ADE}" destId="{8B56C70A-2E7B-4ACD-915F-55A1C0A245C5}" srcOrd="0" destOrd="0" parTransId="{8E4BF8CF-E0BD-4CE5-933B-7CC042EDD797}" sibTransId="{D7A1CB98-D02E-41B1-8005-4C0FC050481B}"/>
    <dgm:cxn modelId="{1F40EDC5-0FBB-41CB-ACF7-43C4737C8FD5}" type="presParOf" srcId="{8685E4EB-05C3-4D5E-959E-44BF91CEDEA7}" destId="{6E98C85E-7741-4290-A5DD-2E4D55B7958B}" srcOrd="0" destOrd="0" presId="urn:microsoft.com/office/officeart/2005/8/layout/chevron2"/>
    <dgm:cxn modelId="{71866691-28BF-4487-890F-6083D091861F}" type="presParOf" srcId="{6E98C85E-7741-4290-A5DD-2E4D55B7958B}" destId="{AF9ED4A7-E58E-4C92-9E42-37ADA8C7CD6D}" srcOrd="0" destOrd="0" presId="urn:microsoft.com/office/officeart/2005/8/layout/chevron2"/>
    <dgm:cxn modelId="{3E4205D2-0C05-42FD-B661-7ADCBB8902D7}" type="presParOf" srcId="{6E98C85E-7741-4290-A5DD-2E4D55B7958B}" destId="{F55BB32A-1672-4430-B5EC-8FF26038CF7B}" srcOrd="1" destOrd="0" presId="urn:microsoft.com/office/officeart/2005/8/layout/chevron2"/>
    <dgm:cxn modelId="{DAE76983-985D-4428-AAAB-1CD8FC636E50}" type="presParOf" srcId="{8685E4EB-05C3-4D5E-959E-44BF91CEDEA7}" destId="{B94CDCDF-104A-4B0A-B4D0-E68417422F96}" srcOrd="1" destOrd="0" presId="urn:microsoft.com/office/officeart/2005/8/layout/chevron2"/>
    <dgm:cxn modelId="{37E69AF3-FEFB-4420-9A3E-BA0C4917B43C}" type="presParOf" srcId="{8685E4EB-05C3-4D5E-959E-44BF91CEDEA7}" destId="{8B87E1C9-EF1A-470A-B1DC-0875502FC994}" srcOrd="2" destOrd="0" presId="urn:microsoft.com/office/officeart/2005/8/layout/chevron2"/>
    <dgm:cxn modelId="{AA24B804-B4D6-4198-85A1-84F2B6120E1A}" type="presParOf" srcId="{8B87E1C9-EF1A-470A-B1DC-0875502FC994}" destId="{4D23AD9C-01E6-46B1-B662-A77FB7A53F5A}" srcOrd="0" destOrd="0" presId="urn:microsoft.com/office/officeart/2005/8/layout/chevron2"/>
    <dgm:cxn modelId="{5700A148-A0DA-41A9-B0B4-FEB335F9713C}" type="presParOf" srcId="{8B87E1C9-EF1A-470A-B1DC-0875502FC994}" destId="{84DFD202-8381-4C68-8967-F41DA7E4DD6D}" srcOrd="1" destOrd="0" presId="urn:microsoft.com/office/officeart/2005/8/layout/chevron2"/>
    <dgm:cxn modelId="{66B0293A-09ED-416D-B962-E2BF95BDE05C}" type="presParOf" srcId="{8685E4EB-05C3-4D5E-959E-44BF91CEDEA7}" destId="{58F27ED2-049B-4AA5-8F2E-D9A049F01282}" srcOrd="3" destOrd="0" presId="urn:microsoft.com/office/officeart/2005/8/layout/chevron2"/>
    <dgm:cxn modelId="{5EA42325-F6A6-4C30-8616-E91B8DDD7B8E}" type="presParOf" srcId="{8685E4EB-05C3-4D5E-959E-44BF91CEDEA7}" destId="{C55E0532-87BD-448F-BE54-1CE243F24195}" srcOrd="4" destOrd="0" presId="urn:microsoft.com/office/officeart/2005/8/layout/chevron2"/>
    <dgm:cxn modelId="{C4557528-7E60-4298-B8A9-8FEA10EFBE9A}" type="presParOf" srcId="{C55E0532-87BD-448F-BE54-1CE243F24195}" destId="{B5A02101-B2D0-4CB5-B17F-42AE9B2FC119}" srcOrd="0" destOrd="0" presId="urn:microsoft.com/office/officeart/2005/8/layout/chevron2"/>
    <dgm:cxn modelId="{0FB68934-736B-4260-9F0E-05B9A999CC0E}" type="presParOf" srcId="{C55E0532-87BD-448F-BE54-1CE243F24195}" destId="{33961035-0FAE-4AB0-A378-C72672DC461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C3D239-1C7E-42E6-A9D9-D767EC4C395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4C3525-B6E7-4182-854C-0585116815A2}">
      <dgm:prSet phldrT="[Текст]" phldr="1"/>
      <dgm:spPr/>
      <dgm:t>
        <a:bodyPr/>
        <a:lstStyle/>
        <a:p>
          <a:endParaRPr lang="ru-RU"/>
        </a:p>
      </dgm:t>
    </dgm:pt>
    <dgm:pt modelId="{E4C8E7AD-2685-4EA6-B50D-23612C5EAD02}" type="parTrans" cxnId="{A97D6769-526B-460D-AF50-A273C52473F9}">
      <dgm:prSet/>
      <dgm:spPr/>
      <dgm:t>
        <a:bodyPr/>
        <a:lstStyle/>
        <a:p>
          <a:endParaRPr lang="ru-RU"/>
        </a:p>
      </dgm:t>
    </dgm:pt>
    <dgm:pt modelId="{36A1F9BB-1AAA-4F0E-A2E0-B22DC595B8B8}" type="sibTrans" cxnId="{A97D6769-526B-460D-AF50-A273C52473F9}">
      <dgm:prSet/>
      <dgm:spPr/>
      <dgm:t>
        <a:bodyPr/>
        <a:lstStyle/>
        <a:p>
          <a:endParaRPr lang="ru-RU"/>
        </a:p>
      </dgm:t>
    </dgm:pt>
    <dgm:pt modelId="{2B217BBE-3367-4A13-8262-FDA9ECB71E8E}">
      <dgm:prSet phldrT="[Текст]"/>
      <dgm:spPr/>
      <dgm:t>
        <a:bodyPr/>
        <a:lstStyle/>
        <a:p>
          <a:r>
            <a:rPr lang="ru-RU" dirty="0"/>
            <a:t>Учебные помещения физики, химии, биологии</a:t>
          </a:r>
        </a:p>
      </dgm:t>
    </dgm:pt>
    <dgm:pt modelId="{8FBFB111-EFBA-4F89-871D-2DE2BB8D6E97}" type="parTrans" cxnId="{4D8F770F-BB1B-4FAB-A0A4-8482D9FBFCF9}">
      <dgm:prSet/>
      <dgm:spPr/>
      <dgm:t>
        <a:bodyPr/>
        <a:lstStyle/>
        <a:p>
          <a:endParaRPr lang="ru-RU"/>
        </a:p>
      </dgm:t>
    </dgm:pt>
    <dgm:pt modelId="{466831F0-68E0-4D95-AC90-F69975F3CA64}" type="sibTrans" cxnId="{4D8F770F-BB1B-4FAB-A0A4-8482D9FBFCF9}">
      <dgm:prSet/>
      <dgm:spPr/>
      <dgm:t>
        <a:bodyPr/>
        <a:lstStyle/>
        <a:p>
          <a:endParaRPr lang="ru-RU"/>
        </a:p>
      </dgm:t>
    </dgm:pt>
    <dgm:pt modelId="{1572892F-6867-41F3-8581-B26369423D2C}">
      <dgm:prSet phldrT="[Текст]" phldr="1"/>
      <dgm:spPr/>
      <dgm:t>
        <a:bodyPr/>
        <a:lstStyle/>
        <a:p>
          <a:endParaRPr lang="ru-RU"/>
        </a:p>
      </dgm:t>
    </dgm:pt>
    <dgm:pt modelId="{CE2CC251-7B22-4281-8D36-8338DD35C10B}" type="parTrans" cxnId="{0805E37A-9762-4C0B-8D3F-C1F15BB019CD}">
      <dgm:prSet/>
      <dgm:spPr/>
      <dgm:t>
        <a:bodyPr/>
        <a:lstStyle/>
        <a:p>
          <a:endParaRPr lang="ru-RU"/>
        </a:p>
      </dgm:t>
    </dgm:pt>
    <dgm:pt modelId="{5E80909C-B951-4560-9141-020541A8D3E3}" type="sibTrans" cxnId="{0805E37A-9762-4C0B-8D3F-C1F15BB019CD}">
      <dgm:prSet/>
      <dgm:spPr/>
      <dgm:t>
        <a:bodyPr/>
        <a:lstStyle/>
        <a:p>
          <a:endParaRPr lang="ru-RU"/>
        </a:p>
      </dgm:t>
    </dgm:pt>
    <dgm:pt modelId="{05F27069-8122-4107-9649-518134509503}">
      <dgm:prSet phldrT="[Текст]"/>
      <dgm:spPr/>
      <dgm:t>
        <a:bodyPr/>
        <a:lstStyle/>
        <a:p>
          <a:r>
            <a:rPr lang="ru-RU" dirty="0"/>
            <a:t>Функциональные зоны для организации проектной деятельности, дополнительного образования, групповой работы</a:t>
          </a:r>
        </a:p>
      </dgm:t>
    </dgm:pt>
    <dgm:pt modelId="{898A9F06-C61A-4168-9A89-52AD370CABA9}" type="parTrans" cxnId="{41AD2957-37EC-44F9-9434-BC71459AAF6E}">
      <dgm:prSet/>
      <dgm:spPr/>
      <dgm:t>
        <a:bodyPr/>
        <a:lstStyle/>
        <a:p>
          <a:endParaRPr lang="ru-RU"/>
        </a:p>
      </dgm:t>
    </dgm:pt>
    <dgm:pt modelId="{5E326969-A5BC-49D7-96F9-C95B3F4A22D7}" type="sibTrans" cxnId="{41AD2957-37EC-44F9-9434-BC71459AAF6E}">
      <dgm:prSet/>
      <dgm:spPr/>
      <dgm:t>
        <a:bodyPr/>
        <a:lstStyle/>
        <a:p>
          <a:endParaRPr lang="ru-RU"/>
        </a:p>
      </dgm:t>
    </dgm:pt>
    <dgm:pt modelId="{E8CD2257-5483-4864-830B-47407EBB2FAB}">
      <dgm:prSet phldrT="[Текст]" phldr="1"/>
      <dgm:spPr/>
      <dgm:t>
        <a:bodyPr/>
        <a:lstStyle/>
        <a:p>
          <a:endParaRPr lang="ru-RU"/>
        </a:p>
      </dgm:t>
    </dgm:pt>
    <dgm:pt modelId="{8AA68616-E784-4DF6-A055-587689AF42EF}" type="parTrans" cxnId="{71815A75-CB52-401A-A288-F3A45B86302F}">
      <dgm:prSet/>
      <dgm:spPr/>
      <dgm:t>
        <a:bodyPr/>
        <a:lstStyle/>
        <a:p>
          <a:endParaRPr lang="ru-RU"/>
        </a:p>
      </dgm:t>
    </dgm:pt>
    <dgm:pt modelId="{12484EB6-CD62-42F0-9E05-E90E5B45E856}" type="sibTrans" cxnId="{71815A75-CB52-401A-A288-F3A45B86302F}">
      <dgm:prSet/>
      <dgm:spPr/>
      <dgm:t>
        <a:bodyPr/>
        <a:lstStyle/>
        <a:p>
          <a:endParaRPr lang="ru-RU"/>
        </a:p>
      </dgm:t>
    </dgm:pt>
    <dgm:pt modelId="{8EE9365C-8F7A-4B02-A582-A179E152D4D5}">
      <dgm:prSet phldrT="[Текст]"/>
      <dgm:spPr/>
      <dgm:t>
        <a:bodyPr/>
        <a:lstStyle/>
        <a:p>
          <a:r>
            <a:rPr lang="ru-RU" dirty="0"/>
            <a:t>Рекомендуется размещение помещений центра «Точка роста» в пределах одного этажа одного здания</a:t>
          </a:r>
        </a:p>
      </dgm:t>
    </dgm:pt>
    <dgm:pt modelId="{F23D9644-3D32-4C39-A933-688C4D778B13}" type="parTrans" cxnId="{DF71280F-6091-41FB-968B-8B607AFD30C1}">
      <dgm:prSet/>
      <dgm:spPr/>
      <dgm:t>
        <a:bodyPr/>
        <a:lstStyle/>
        <a:p>
          <a:endParaRPr lang="ru-RU"/>
        </a:p>
      </dgm:t>
    </dgm:pt>
    <dgm:pt modelId="{BD54A3E8-A92C-4660-B586-EC79279E5D34}" type="sibTrans" cxnId="{DF71280F-6091-41FB-968B-8B607AFD30C1}">
      <dgm:prSet/>
      <dgm:spPr/>
      <dgm:t>
        <a:bodyPr/>
        <a:lstStyle/>
        <a:p>
          <a:endParaRPr lang="ru-RU"/>
        </a:p>
      </dgm:t>
    </dgm:pt>
    <dgm:pt modelId="{8685E4EB-05C3-4D5E-959E-44BF91CEDEA7}" type="pres">
      <dgm:prSet presAssocID="{EEC3D239-1C7E-42E6-A9D9-D767EC4C3954}" presName="linearFlow" presStyleCnt="0">
        <dgm:presLayoutVars>
          <dgm:dir/>
          <dgm:animLvl val="lvl"/>
          <dgm:resizeHandles val="exact"/>
        </dgm:presLayoutVars>
      </dgm:prSet>
      <dgm:spPr/>
    </dgm:pt>
    <dgm:pt modelId="{6E98C85E-7741-4290-A5DD-2E4D55B7958B}" type="pres">
      <dgm:prSet presAssocID="{3F4C3525-B6E7-4182-854C-0585116815A2}" presName="composite" presStyleCnt="0"/>
      <dgm:spPr/>
    </dgm:pt>
    <dgm:pt modelId="{AF9ED4A7-E58E-4C92-9E42-37ADA8C7CD6D}" type="pres">
      <dgm:prSet presAssocID="{3F4C3525-B6E7-4182-854C-0585116815A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55BB32A-1672-4430-B5EC-8FF26038CF7B}" type="pres">
      <dgm:prSet presAssocID="{3F4C3525-B6E7-4182-854C-0585116815A2}" presName="descendantText" presStyleLbl="alignAcc1" presStyleIdx="0" presStyleCnt="3" custLinFactNeighborX="-377">
        <dgm:presLayoutVars>
          <dgm:bulletEnabled val="1"/>
        </dgm:presLayoutVars>
      </dgm:prSet>
      <dgm:spPr/>
    </dgm:pt>
    <dgm:pt modelId="{12E3951D-8261-43FB-B4B6-1F01A175D31B}" type="pres">
      <dgm:prSet presAssocID="{36A1F9BB-1AAA-4F0E-A2E0-B22DC595B8B8}" presName="sp" presStyleCnt="0"/>
      <dgm:spPr/>
    </dgm:pt>
    <dgm:pt modelId="{2B5520C1-0CB7-4205-84D5-33C6BEF207DE}" type="pres">
      <dgm:prSet presAssocID="{1572892F-6867-41F3-8581-B26369423D2C}" presName="composite" presStyleCnt="0"/>
      <dgm:spPr/>
    </dgm:pt>
    <dgm:pt modelId="{F30E4FD3-8E47-4388-AFD3-29FC0A8466A0}" type="pres">
      <dgm:prSet presAssocID="{1572892F-6867-41F3-8581-B26369423D2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57507B1-AF7A-4D7F-A8B2-6B68A33F3744}" type="pres">
      <dgm:prSet presAssocID="{1572892F-6867-41F3-8581-B26369423D2C}" presName="descendantText" presStyleLbl="alignAcc1" presStyleIdx="1" presStyleCnt="3">
        <dgm:presLayoutVars>
          <dgm:bulletEnabled val="1"/>
        </dgm:presLayoutVars>
      </dgm:prSet>
      <dgm:spPr/>
    </dgm:pt>
    <dgm:pt modelId="{1267A06B-96AC-46DA-BA48-AE5171B79168}" type="pres">
      <dgm:prSet presAssocID="{5E80909C-B951-4560-9141-020541A8D3E3}" presName="sp" presStyleCnt="0"/>
      <dgm:spPr/>
    </dgm:pt>
    <dgm:pt modelId="{B1D72EBE-06FF-4521-97B5-83D3360BD384}" type="pres">
      <dgm:prSet presAssocID="{E8CD2257-5483-4864-830B-47407EBB2FAB}" presName="composite" presStyleCnt="0"/>
      <dgm:spPr/>
    </dgm:pt>
    <dgm:pt modelId="{589EF640-6B05-475D-B555-4DE5D7E3D32B}" type="pres">
      <dgm:prSet presAssocID="{E8CD2257-5483-4864-830B-47407EBB2FA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EF622E6-768F-4874-A543-EEE05D32FB11}" type="pres">
      <dgm:prSet presAssocID="{E8CD2257-5483-4864-830B-47407EBB2FA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120705-34E8-4E54-9C7E-90D150F4DA7F}" type="presOf" srcId="{05F27069-8122-4107-9649-518134509503}" destId="{F57507B1-AF7A-4D7F-A8B2-6B68A33F3744}" srcOrd="0" destOrd="0" presId="urn:microsoft.com/office/officeart/2005/8/layout/chevron2"/>
    <dgm:cxn modelId="{DF71280F-6091-41FB-968B-8B607AFD30C1}" srcId="{E8CD2257-5483-4864-830B-47407EBB2FAB}" destId="{8EE9365C-8F7A-4B02-A582-A179E152D4D5}" srcOrd="0" destOrd="0" parTransId="{F23D9644-3D32-4C39-A933-688C4D778B13}" sibTransId="{BD54A3E8-A92C-4660-B586-EC79279E5D34}"/>
    <dgm:cxn modelId="{4D8F770F-BB1B-4FAB-A0A4-8482D9FBFCF9}" srcId="{3F4C3525-B6E7-4182-854C-0585116815A2}" destId="{2B217BBE-3367-4A13-8262-FDA9ECB71E8E}" srcOrd="0" destOrd="0" parTransId="{8FBFB111-EFBA-4F89-871D-2DE2BB8D6E97}" sibTransId="{466831F0-68E0-4D95-AC90-F69975F3CA64}"/>
    <dgm:cxn modelId="{0FAE2113-124B-4196-AC26-702B22FB1F57}" type="presOf" srcId="{8EE9365C-8F7A-4B02-A582-A179E152D4D5}" destId="{EEF622E6-768F-4874-A543-EEE05D32FB11}" srcOrd="0" destOrd="0" presId="urn:microsoft.com/office/officeart/2005/8/layout/chevron2"/>
    <dgm:cxn modelId="{6E7F3615-C583-4BBF-8EEB-3901D42892E3}" type="presOf" srcId="{1572892F-6867-41F3-8581-B26369423D2C}" destId="{F30E4FD3-8E47-4388-AFD3-29FC0A8466A0}" srcOrd="0" destOrd="0" presId="urn:microsoft.com/office/officeart/2005/8/layout/chevron2"/>
    <dgm:cxn modelId="{2BE25336-8B2C-47F6-BE6C-BEFEC6C2CEEA}" type="presOf" srcId="{EEC3D239-1C7E-42E6-A9D9-D767EC4C3954}" destId="{8685E4EB-05C3-4D5E-959E-44BF91CEDEA7}" srcOrd="0" destOrd="0" presId="urn:microsoft.com/office/officeart/2005/8/layout/chevron2"/>
    <dgm:cxn modelId="{A97D6769-526B-460D-AF50-A273C52473F9}" srcId="{EEC3D239-1C7E-42E6-A9D9-D767EC4C3954}" destId="{3F4C3525-B6E7-4182-854C-0585116815A2}" srcOrd="0" destOrd="0" parTransId="{E4C8E7AD-2685-4EA6-B50D-23612C5EAD02}" sibTransId="{36A1F9BB-1AAA-4F0E-A2E0-B22DC595B8B8}"/>
    <dgm:cxn modelId="{71815A75-CB52-401A-A288-F3A45B86302F}" srcId="{EEC3D239-1C7E-42E6-A9D9-D767EC4C3954}" destId="{E8CD2257-5483-4864-830B-47407EBB2FAB}" srcOrd="2" destOrd="0" parTransId="{8AA68616-E784-4DF6-A055-587689AF42EF}" sibTransId="{12484EB6-CD62-42F0-9E05-E90E5B45E856}"/>
    <dgm:cxn modelId="{41AD2957-37EC-44F9-9434-BC71459AAF6E}" srcId="{1572892F-6867-41F3-8581-B26369423D2C}" destId="{05F27069-8122-4107-9649-518134509503}" srcOrd="0" destOrd="0" parTransId="{898A9F06-C61A-4168-9A89-52AD370CABA9}" sibTransId="{5E326969-A5BC-49D7-96F9-C95B3F4A22D7}"/>
    <dgm:cxn modelId="{0805E37A-9762-4C0B-8D3F-C1F15BB019CD}" srcId="{EEC3D239-1C7E-42E6-A9D9-D767EC4C3954}" destId="{1572892F-6867-41F3-8581-B26369423D2C}" srcOrd="1" destOrd="0" parTransId="{CE2CC251-7B22-4281-8D36-8338DD35C10B}" sibTransId="{5E80909C-B951-4560-9141-020541A8D3E3}"/>
    <dgm:cxn modelId="{58CDB283-E773-4285-831F-C54725E6BE18}" type="presOf" srcId="{E8CD2257-5483-4864-830B-47407EBB2FAB}" destId="{589EF640-6B05-475D-B555-4DE5D7E3D32B}" srcOrd="0" destOrd="0" presId="urn:microsoft.com/office/officeart/2005/8/layout/chevron2"/>
    <dgm:cxn modelId="{D573E8B8-5AAE-4EC1-ADD6-2ADE66078226}" type="presOf" srcId="{3F4C3525-B6E7-4182-854C-0585116815A2}" destId="{AF9ED4A7-E58E-4C92-9E42-37ADA8C7CD6D}" srcOrd="0" destOrd="0" presId="urn:microsoft.com/office/officeart/2005/8/layout/chevron2"/>
    <dgm:cxn modelId="{D450DBCD-4561-456D-8A8A-3C77755D432E}" type="presOf" srcId="{2B217BBE-3367-4A13-8262-FDA9ECB71E8E}" destId="{F55BB32A-1672-4430-B5EC-8FF26038CF7B}" srcOrd="0" destOrd="0" presId="urn:microsoft.com/office/officeart/2005/8/layout/chevron2"/>
    <dgm:cxn modelId="{1F40EDC5-0FBB-41CB-ACF7-43C4737C8FD5}" type="presParOf" srcId="{8685E4EB-05C3-4D5E-959E-44BF91CEDEA7}" destId="{6E98C85E-7741-4290-A5DD-2E4D55B7958B}" srcOrd="0" destOrd="0" presId="urn:microsoft.com/office/officeart/2005/8/layout/chevron2"/>
    <dgm:cxn modelId="{71866691-28BF-4487-890F-6083D091861F}" type="presParOf" srcId="{6E98C85E-7741-4290-A5DD-2E4D55B7958B}" destId="{AF9ED4A7-E58E-4C92-9E42-37ADA8C7CD6D}" srcOrd="0" destOrd="0" presId="urn:microsoft.com/office/officeart/2005/8/layout/chevron2"/>
    <dgm:cxn modelId="{3E4205D2-0C05-42FD-B661-7ADCBB8902D7}" type="presParOf" srcId="{6E98C85E-7741-4290-A5DD-2E4D55B7958B}" destId="{F55BB32A-1672-4430-B5EC-8FF26038CF7B}" srcOrd="1" destOrd="0" presId="urn:microsoft.com/office/officeart/2005/8/layout/chevron2"/>
    <dgm:cxn modelId="{9CBC2D6A-9AEA-49C7-AE45-B1F04A6AFC1E}" type="presParOf" srcId="{8685E4EB-05C3-4D5E-959E-44BF91CEDEA7}" destId="{12E3951D-8261-43FB-B4B6-1F01A175D31B}" srcOrd="1" destOrd="0" presId="urn:microsoft.com/office/officeart/2005/8/layout/chevron2"/>
    <dgm:cxn modelId="{FA6E25B1-5F85-498B-8F5D-2A235C1A79AA}" type="presParOf" srcId="{8685E4EB-05C3-4D5E-959E-44BF91CEDEA7}" destId="{2B5520C1-0CB7-4205-84D5-33C6BEF207DE}" srcOrd="2" destOrd="0" presId="urn:microsoft.com/office/officeart/2005/8/layout/chevron2"/>
    <dgm:cxn modelId="{29791B29-7EED-45F4-90C9-7687CB3F858D}" type="presParOf" srcId="{2B5520C1-0CB7-4205-84D5-33C6BEF207DE}" destId="{F30E4FD3-8E47-4388-AFD3-29FC0A8466A0}" srcOrd="0" destOrd="0" presId="urn:microsoft.com/office/officeart/2005/8/layout/chevron2"/>
    <dgm:cxn modelId="{F6E20DA3-CF07-4474-996E-1AD5270A0510}" type="presParOf" srcId="{2B5520C1-0CB7-4205-84D5-33C6BEF207DE}" destId="{F57507B1-AF7A-4D7F-A8B2-6B68A33F3744}" srcOrd="1" destOrd="0" presId="urn:microsoft.com/office/officeart/2005/8/layout/chevron2"/>
    <dgm:cxn modelId="{F765527B-ED6B-4093-9413-84361F5B33DA}" type="presParOf" srcId="{8685E4EB-05C3-4D5E-959E-44BF91CEDEA7}" destId="{1267A06B-96AC-46DA-BA48-AE5171B79168}" srcOrd="3" destOrd="0" presId="urn:microsoft.com/office/officeart/2005/8/layout/chevron2"/>
    <dgm:cxn modelId="{B721773A-46A8-4D9E-9C20-A310931731E1}" type="presParOf" srcId="{8685E4EB-05C3-4D5E-959E-44BF91CEDEA7}" destId="{B1D72EBE-06FF-4521-97B5-83D3360BD384}" srcOrd="4" destOrd="0" presId="urn:microsoft.com/office/officeart/2005/8/layout/chevron2"/>
    <dgm:cxn modelId="{8716E6D0-48F0-4E7F-9898-40EEB0EC5266}" type="presParOf" srcId="{B1D72EBE-06FF-4521-97B5-83D3360BD384}" destId="{589EF640-6B05-475D-B555-4DE5D7E3D32B}" srcOrd="0" destOrd="0" presId="urn:microsoft.com/office/officeart/2005/8/layout/chevron2"/>
    <dgm:cxn modelId="{3B0D36B1-4977-4826-8283-BF91528B4E10}" type="presParOf" srcId="{B1D72EBE-06FF-4521-97B5-83D3360BD384}" destId="{EEF622E6-768F-4874-A543-EEE05D32FB1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ED4A7-E58E-4C92-9E42-37ADA8C7CD6D}">
      <dsp:nvSpPr>
        <dsp:cNvPr id="0" name=""/>
        <dsp:cNvSpPr/>
      </dsp:nvSpPr>
      <dsp:spPr>
        <a:xfrm rot="5400000">
          <a:off x="-290234" y="292986"/>
          <a:ext cx="1934899" cy="1354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 </a:t>
          </a:r>
        </a:p>
      </dsp:txBody>
      <dsp:txXfrm rot="-5400000">
        <a:off x="2" y="679966"/>
        <a:ext cx="1354429" cy="580470"/>
      </dsp:txXfrm>
    </dsp:sp>
    <dsp:sp modelId="{F55BB32A-1672-4430-B5EC-8FF26038CF7B}">
      <dsp:nvSpPr>
        <dsp:cNvPr id="0" name=""/>
        <dsp:cNvSpPr/>
      </dsp:nvSpPr>
      <dsp:spPr>
        <a:xfrm rot="5400000">
          <a:off x="4876421" y="-3550774"/>
          <a:ext cx="1257684" cy="83647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/>
            <a:t>  </a:t>
          </a:r>
          <a:r>
            <a:rPr lang="ru-RU" sz="1500" b="1" kern="1200" dirty="0"/>
            <a:t>Средства обучения и воспитания для изучения (в том числе экспериментального) предметов, курсов, дисциплин (модулей) естественно-научной направленности и технологической направленностей при реализации основных общеобразовательных программ и дополнительных общеобразовательных программ, в том числе для расширения содержания учебных предметов «Физика», «Химия», «Биология»;</a:t>
          </a:r>
        </a:p>
      </dsp:txBody>
      <dsp:txXfrm rot="-5400000">
        <a:off x="1322895" y="64147"/>
        <a:ext cx="8303343" cy="1134894"/>
      </dsp:txXfrm>
    </dsp:sp>
    <dsp:sp modelId="{4D23AD9C-01E6-46B1-B662-A77FB7A53F5A}">
      <dsp:nvSpPr>
        <dsp:cNvPr id="0" name=""/>
        <dsp:cNvSpPr/>
      </dsp:nvSpPr>
      <dsp:spPr>
        <a:xfrm rot="5400000">
          <a:off x="-290234" y="2036946"/>
          <a:ext cx="1934899" cy="1354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ru-RU" sz="3800" kern="1200" dirty="0"/>
        </a:p>
      </dsp:txBody>
      <dsp:txXfrm rot="-5400000">
        <a:off x="2" y="2423926"/>
        <a:ext cx="1354429" cy="580470"/>
      </dsp:txXfrm>
    </dsp:sp>
    <dsp:sp modelId="{84DFD202-8381-4C68-8967-F41DA7E4DD6D}">
      <dsp:nvSpPr>
        <dsp:cNvPr id="0" name=""/>
        <dsp:cNvSpPr/>
      </dsp:nvSpPr>
      <dsp:spPr>
        <a:xfrm rot="5400000">
          <a:off x="4907956" y="-1806815"/>
          <a:ext cx="1257684" cy="83647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ru-RU" sz="1800" b="1" kern="1200" dirty="0"/>
            <a:t>  Оборудование для изучения основ робототехники, механики, мехатроники, освоения основ программирования, реализации программ дополнительного образования технической и естественно-научной направленностей и т. д.</a:t>
          </a:r>
        </a:p>
      </dsp:txBody>
      <dsp:txXfrm rot="-5400000">
        <a:off x="1354430" y="1808106"/>
        <a:ext cx="8303343" cy="1134894"/>
      </dsp:txXfrm>
    </dsp:sp>
    <dsp:sp modelId="{B5A02101-B2D0-4CB5-B17F-42AE9B2FC119}">
      <dsp:nvSpPr>
        <dsp:cNvPr id="0" name=""/>
        <dsp:cNvSpPr/>
      </dsp:nvSpPr>
      <dsp:spPr>
        <a:xfrm rot="5400000">
          <a:off x="-290234" y="3780905"/>
          <a:ext cx="1934899" cy="1354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kern="1200" dirty="0"/>
        </a:p>
      </dsp:txBody>
      <dsp:txXfrm rot="-5400000">
        <a:off x="2" y="4167885"/>
        <a:ext cx="1354429" cy="580470"/>
      </dsp:txXfrm>
    </dsp:sp>
    <dsp:sp modelId="{33961035-0FAE-4AB0-A378-C72672DC4618}">
      <dsp:nvSpPr>
        <dsp:cNvPr id="0" name=""/>
        <dsp:cNvSpPr/>
      </dsp:nvSpPr>
      <dsp:spPr>
        <a:xfrm rot="5400000">
          <a:off x="4907956" y="-62856"/>
          <a:ext cx="1257684" cy="83647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kern="1200" dirty="0"/>
            <a:t>  </a:t>
          </a:r>
          <a:r>
            <a:rPr lang="ru-RU" sz="1800" b="1" kern="1200" dirty="0"/>
            <a:t>Компьютерное и иное оборудование.</a:t>
          </a:r>
          <a:endParaRPr lang="ru-RU" sz="1500" b="1" kern="1200" dirty="0"/>
        </a:p>
      </dsp:txBody>
      <dsp:txXfrm rot="-5400000">
        <a:off x="1354430" y="3552065"/>
        <a:ext cx="8303343" cy="11348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ED4A7-E58E-4C92-9E42-37ADA8C7CD6D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 rot="-5400000">
        <a:off x="1" y="520688"/>
        <a:ext cx="1039018" cy="445294"/>
      </dsp:txXfrm>
    </dsp:sp>
    <dsp:sp modelId="{F55BB32A-1672-4430-B5EC-8FF26038CF7B}">
      <dsp:nvSpPr>
        <dsp:cNvPr id="0" name=""/>
        <dsp:cNvSpPr/>
      </dsp:nvSpPr>
      <dsp:spPr>
        <a:xfrm rot="5400000">
          <a:off x="2795843" y="-1772656"/>
          <a:ext cx="964803" cy="4512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Учебные помещения физики, химии, биологии</a:t>
          </a:r>
        </a:p>
      </dsp:txBody>
      <dsp:txXfrm rot="-5400000">
        <a:off x="1022007" y="48278"/>
        <a:ext cx="4465378" cy="870607"/>
      </dsp:txXfrm>
    </dsp:sp>
    <dsp:sp modelId="{F30E4FD3-8E47-4388-AFD3-29FC0A8466A0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 rot="-5400000">
        <a:off x="1" y="1809352"/>
        <a:ext cx="1039018" cy="445294"/>
      </dsp:txXfrm>
    </dsp:sp>
    <dsp:sp modelId="{F57507B1-AF7A-4D7F-A8B2-6B68A33F3744}">
      <dsp:nvSpPr>
        <dsp:cNvPr id="0" name=""/>
        <dsp:cNvSpPr/>
      </dsp:nvSpPr>
      <dsp:spPr>
        <a:xfrm rot="5400000">
          <a:off x="2812855" y="-483992"/>
          <a:ext cx="964803" cy="4512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Функциональные зоны для организации проектной деятельности, дополнительного образования, групповой работы</a:t>
          </a:r>
        </a:p>
      </dsp:txBody>
      <dsp:txXfrm rot="-5400000">
        <a:off x="1039019" y="1336942"/>
        <a:ext cx="4465378" cy="870607"/>
      </dsp:txXfrm>
    </dsp:sp>
    <dsp:sp modelId="{589EF640-6B05-475D-B555-4DE5D7E3D32B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 rot="-5400000">
        <a:off x="1" y="3098016"/>
        <a:ext cx="1039018" cy="445294"/>
      </dsp:txXfrm>
    </dsp:sp>
    <dsp:sp modelId="{EEF622E6-768F-4874-A543-EEE05D32FB11}">
      <dsp:nvSpPr>
        <dsp:cNvPr id="0" name=""/>
        <dsp:cNvSpPr/>
      </dsp:nvSpPr>
      <dsp:spPr>
        <a:xfrm rot="5400000">
          <a:off x="2812855" y="804670"/>
          <a:ext cx="964803" cy="4512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Рекомендуется размещение помещений центра «Точка роста» в пределах одного этажа одного здания</a:t>
          </a:r>
        </a:p>
      </dsp:txBody>
      <dsp:txXfrm rot="-5400000">
        <a:off x="1039019" y="2625604"/>
        <a:ext cx="4465378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E59FC-63AC-4FD0-B6BF-C0C465555B84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6F6C8-F493-4268-8DD6-04D12ABBF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80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1FDE44-3196-498E-A603-8183451638D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90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1FDE44-3196-498E-A603-8183451638D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346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5FBF6-9032-4041-9D9F-F75726499194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553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8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F6C8-F493-4268-8DD6-04D12ABBF01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742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19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88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2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3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30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5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56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24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1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4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74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D27E82A-4B60-4730-A407-A33EDCEC6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7FBA1-9778-4A82-B6A1-57775DEC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83103" r="39919" b="9119"/>
          <a:stretch/>
        </p:blipFill>
        <p:spPr>
          <a:xfrm>
            <a:off x="11290300" y="1289202"/>
            <a:ext cx="9017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07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7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57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97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37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9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92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30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32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63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38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156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47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59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54846CD-9065-4A0D-8086-7AECB7019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4"/>
          <a:stretch/>
        </p:blipFill>
        <p:spPr>
          <a:xfrm>
            <a:off x="11231808" y="1"/>
            <a:ext cx="960192" cy="68409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C474-F428-4548-ABB9-E30933AC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A8A24C-94A4-403D-918B-2C48F92EB9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140" y="203833"/>
            <a:ext cx="729809" cy="6960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AE0CD-0819-4578-9442-9A3D86B808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28" y="1103718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85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33A41D8B-9026-4DC9-BA14-803D3D3F28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52"/>
          <a:stretch/>
        </p:blipFill>
        <p:spPr>
          <a:xfrm>
            <a:off x="8947222" y="1"/>
            <a:ext cx="3244778" cy="68409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C40657-31C3-49B5-9E27-DC85619EBF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009" t="5331" r="20074" b="76498"/>
          <a:stretch/>
        </p:blipFill>
        <p:spPr>
          <a:xfrm>
            <a:off x="11237718" y="203833"/>
            <a:ext cx="754063" cy="696053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423D4E-F982-4C6C-B95E-E4CDA3D64A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356" y="286291"/>
            <a:ext cx="643352" cy="6135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31F1EF-248D-4CF9-833A-04DFF26B032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858" y="256147"/>
            <a:ext cx="509952" cy="5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93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D27E82A-4B60-4730-A407-A33EDCEC6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7FBA1-9778-4A82-B6A1-57775DEC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83103" r="39919" b="9119"/>
          <a:stretch/>
        </p:blipFill>
        <p:spPr>
          <a:xfrm>
            <a:off x="11290300" y="1289202"/>
            <a:ext cx="9017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11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D27E82A-4B60-4730-A407-A33EDCEC6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7FBA1-9778-4A82-B6A1-57775DEC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83103" r="39919" b="9119"/>
          <a:stretch/>
        </p:blipFill>
        <p:spPr>
          <a:xfrm>
            <a:off x="11290300" y="1289202"/>
            <a:ext cx="9017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9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D27E82A-4B60-4730-A407-A33EDCEC6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7FBA1-9778-4A82-B6A1-57775DEC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83103" r="39919" b="9119"/>
          <a:stretch/>
        </p:blipFill>
        <p:spPr>
          <a:xfrm>
            <a:off x="11290300" y="1289202"/>
            <a:ext cx="9017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0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D27E82A-4B60-4730-A407-A33EDCEC6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7FBA1-9778-4A82-B6A1-57775DEC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83103" r="39919" b="9119"/>
          <a:stretch/>
        </p:blipFill>
        <p:spPr>
          <a:xfrm>
            <a:off x="11290300" y="1289202"/>
            <a:ext cx="9017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15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C7E2CC-65E1-4566-85CF-1CC8A9E9F2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40" y="128091"/>
            <a:ext cx="746986" cy="867972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F082CA3-7189-4AB4-856F-AB9DC853C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/>
          <a:stretch/>
        </p:blipFill>
        <p:spPr>
          <a:xfrm>
            <a:off x="9915709" y="0"/>
            <a:ext cx="1321264" cy="12892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D52D5F-84C8-4F2B-A3B1-1EDD76803A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1" t="92395" r="43122" b="-2015"/>
          <a:stretch/>
        </p:blipFill>
        <p:spPr>
          <a:xfrm>
            <a:off x="11262905" y="1289202"/>
            <a:ext cx="888614" cy="51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56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F04A334-564B-43B9-A1C2-D3108356F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3"/>
          <a:stretch/>
        </p:blipFill>
        <p:spPr>
          <a:xfrm>
            <a:off x="8331200" y="0"/>
            <a:ext cx="38608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C14C7F-016E-49D4-B8B0-C7ECA8A62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EC9679D-D5ED-4BB8-A831-B4B3B45D7E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1" r="5263"/>
          <a:stretch/>
        </p:blipFill>
        <p:spPr>
          <a:xfrm>
            <a:off x="6553770" y="0"/>
            <a:ext cx="1760051" cy="171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9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0D23CDFE-39B3-47A1-B816-383B436410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AB55742-4ABC-42F2-A7BF-77E8F3318A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7" y="3289"/>
            <a:ext cx="2150888" cy="2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315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31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C7E2CC-65E1-4566-85CF-1CC8A9E9F2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40" y="128091"/>
            <a:ext cx="746986" cy="867972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1477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F04A334-564B-43B9-A1C2-D3108356F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3"/>
          <a:stretch/>
        </p:blipFill>
        <p:spPr>
          <a:xfrm>
            <a:off x="8331200" y="0"/>
            <a:ext cx="38608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C14C7F-016E-49D4-B8B0-C7ECA8A62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55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0D23CDFE-39B3-47A1-B816-383B436410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659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EC7F-884A-42C3-8325-B0A447826B40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07C1-49BD-4E31-882A-390B13CE1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31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D4BBE-DE43-44DF-BE83-588910DFC92B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8FCFD-0654-475A-A4FB-8F4F82442B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57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91" r:id="rId29"/>
    <p:sldLayoutId id="214748369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1C7A-404D-4A1A-8130-03CF3FF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7A78E-AE0C-496D-875C-E74DBE82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08932-BFCA-43CF-A98E-C9B84838D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35FE6-3A62-46A3-AD8C-BF2F692313A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28.01.2022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857F0A-3123-49DA-B46C-A65C8699C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221AAF-B13C-44AD-8EC8-B707771E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07B4C-393F-4E3D-A696-83B041F08F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1C7A-404D-4A1A-8130-03CF3FF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7A78E-AE0C-496D-875C-E74DBE82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08932-BFCA-43CF-A98E-C9B84838D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5FE6-3A62-46A3-AD8C-BF2F692313A5}" type="datetimeFigureOut">
              <a:rPr lang="ru-RU" smtClean="0"/>
              <a:pPr/>
              <a:t>28.01.2022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857F0A-3123-49DA-B46C-A65C8699C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221AAF-B13C-44AD-8EC8-B707771E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7B4C-393F-4E3D-A696-83B041F08F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gif"/><Relationship Id="rId5" Type="http://schemas.openxmlformats.org/officeDocument/2006/relationships/hyperlink" Target="https://apkpro.ru/natsproektobrazovanie/bankdokumentov/" TargetMode="Externa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8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UTOW4SiS2rE" TargetMode="External"/><Relationship Id="rId3" Type="http://schemas.openxmlformats.org/officeDocument/2006/relationships/hyperlink" Target="https://vk.com/dk_karabanovo?z=video49784460_456239401%2F7be9845d3c99fdbf5d%2Fpl_post_49784460_1718" TargetMode="External"/><Relationship Id="rId7" Type="http://schemas.openxmlformats.org/officeDocument/2006/relationships/hyperlink" Target="http://&#1096;&#1082;&#1086;&#1083;&#1072;6.&#1074;&#1103;&#1079;&#1085;&#1080;&#1082;&#1080;-&#1086;&#1073;&#1088;&#1072;&#1079;&#1086;&#1074;&#1072;&#1085;&#1080;&#1077;.&#1088;&#1092;/meropriyatiya.html" TargetMode="External"/><Relationship Id="rId2" Type="http://schemas.openxmlformats.org/officeDocument/2006/relationships/hyperlink" Target="https://vk.com/aleksandrovnews?w=wall-182691252_21690" TargetMode="Externa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mbouscoh9kar.edusite.ru/p86aa1.html" TargetMode="External"/><Relationship Id="rId5" Type="http://schemas.openxmlformats.org/officeDocument/2006/relationships/hyperlink" Target="https://vk.com/krb9school?w=wall-171298066_8324" TargetMode="External"/><Relationship Id="rId4" Type="http://schemas.openxmlformats.org/officeDocument/2006/relationships/hyperlink" Target="https://vk.com/skm_33?w=wall-128601077_13217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7.gif"/><Relationship Id="rId7" Type="http://schemas.openxmlformats.org/officeDocument/2006/relationships/image" Target="../media/image4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10" Type="http://schemas.openxmlformats.org/officeDocument/2006/relationships/image" Target="../media/image44.gif"/><Relationship Id="rId4" Type="http://schemas.openxmlformats.org/officeDocument/2006/relationships/image" Target="../media/image38.gif"/><Relationship Id="rId9" Type="http://schemas.openxmlformats.org/officeDocument/2006/relationships/image" Target="../media/image43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milovais@apkpro.ru" TargetMode="External"/><Relationship Id="rId2" Type="http://schemas.openxmlformats.org/officeDocument/2006/relationships/hyperlink" Target="mailto:ivanovaa@apkpro.ru" TargetMode="External"/><Relationship Id="rId1" Type="http://schemas.openxmlformats.org/officeDocument/2006/relationships/slideLayout" Target="../slideLayouts/slideLayout35.xml"/><Relationship Id="rId5" Type="http://schemas.openxmlformats.org/officeDocument/2006/relationships/hyperlink" Target="mailto:kutsenkoaa@apkpro.ru" TargetMode="External"/><Relationship Id="rId4" Type="http://schemas.openxmlformats.org/officeDocument/2006/relationships/hyperlink" Target="mailto:semenukge@apkpro.ru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83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85.jpg"/><Relationship Id="rId7" Type="http://schemas.openxmlformats.org/officeDocument/2006/relationships/image" Target="../media/image89.jpe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9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93.jpg"/><Relationship Id="rId7" Type="http://schemas.openxmlformats.org/officeDocument/2006/relationships/image" Target="../media/image96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openxmlformats.org/officeDocument/2006/relationships/image" Target="../media/image90.jpg"/><Relationship Id="rId9" Type="http://schemas.openxmlformats.org/officeDocument/2006/relationships/image" Target="../media/image9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03.jp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10.jpeg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7" Type="http://schemas.openxmlformats.org/officeDocument/2006/relationships/image" Target="../media/image139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7" Type="http://schemas.openxmlformats.org/officeDocument/2006/relationships/image" Target="../media/image145.jp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7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7" Type="http://schemas.openxmlformats.org/officeDocument/2006/relationships/image" Target="../media/image173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72.jpeg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3.jpeg"/><Relationship Id="rId5" Type="http://schemas.openxmlformats.org/officeDocument/2006/relationships/image" Target="../media/image182.jpg"/><Relationship Id="rId4" Type="http://schemas.openxmlformats.org/officeDocument/2006/relationships/image" Target="../media/image18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35FDA3-341A-4688-BB92-CBE98E5B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42815" r="61010" b="45495"/>
          <a:stretch/>
        </p:blipFill>
        <p:spPr>
          <a:xfrm>
            <a:off x="8558712" y="4465442"/>
            <a:ext cx="2099273" cy="70788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9596" y="2447711"/>
            <a:ext cx="81991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создании и функционировании центров образования естественнонаучной и технологической направленностей «Точка роста» в 2022 году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4CAE9E-BF8C-4ABD-873F-374142A2D1BB}"/>
              </a:ext>
            </a:extLst>
          </p:cNvPr>
          <p:cNvSpPr/>
          <p:nvPr/>
        </p:nvSpPr>
        <p:spPr>
          <a:xfrm>
            <a:off x="359596" y="4773219"/>
            <a:ext cx="526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09 декабря 2021,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10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:00 МСК</a:t>
            </a:r>
          </a:p>
        </p:txBody>
      </p:sp>
    </p:spTree>
    <p:extLst>
      <p:ext uri="{BB962C8B-B14F-4D97-AF65-F5344CB8AC3E}">
        <p14:creationId xmlns:p14="http://schemas.microsoft.com/office/powerpoint/2010/main" val="77122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304800" y="88581"/>
            <a:ext cx="920851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Повестка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317DEC1-9707-4A93-95B2-824386221C20}"/>
              </a:ext>
            </a:extLst>
          </p:cNvPr>
          <p:cNvSpPr/>
          <p:nvPr/>
        </p:nvSpPr>
        <p:spPr>
          <a:xfrm>
            <a:off x="0" y="957559"/>
            <a:ext cx="11149781" cy="603279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+mj-lt"/>
              <a:buAutoNum type="arabicPeriod"/>
            </a:pPr>
            <a:endParaRPr lang="ru-RU" sz="16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ru-RU" sz="16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317DEC1-9707-4A93-95B2-824386221C20}"/>
              </a:ext>
            </a:extLst>
          </p:cNvPr>
          <p:cNvSpPr/>
          <p:nvPr/>
        </p:nvSpPr>
        <p:spPr>
          <a:xfrm>
            <a:off x="385665" y="1046140"/>
            <a:ext cx="10764116" cy="543326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1" algn="just"/>
            <a:endParaRPr lang="ru-RU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1. Об основных изменениях в содержании методических рекомендаций </a:t>
            </a:r>
            <a:r>
              <a:rPr lang="ru-RU" sz="2000" b="1" kern="0" dirty="0" err="1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России по реализации мероприятия «Создание и функционирование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 «Точка роста» в 2022 году.</a:t>
            </a:r>
          </a:p>
          <a:p>
            <a:pPr algn="just"/>
            <a:endParaRPr lang="ru-RU" sz="20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2. О дорожной карте реализации мероприятия «Создание и функционирование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 «Точка роста» в 2022 году.</a:t>
            </a:r>
          </a:p>
          <a:p>
            <a:pPr algn="just"/>
            <a:endParaRPr lang="ru-RU" sz="20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3. О перечне оборудования и средств воспитания   для центров «Точка роста» на базе общеобразовательных организаций 2022 году.</a:t>
            </a:r>
          </a:p>
          <a:p>
            <a:pPr algn="just"/>
            <a:endParaRPr lang="ru-RU" sz="20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4. Рекомендации по оформлению помещений центров «Точка роста» в 2022 году.</a:t>
            </a:r>
          </a:p>
          <a:p>
            <a:pPr algn="just"/>
            <a:endParaRPr lang="ru-RU" sz="20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	</a:t>
            </a:r>
          </a:p>
          <a:p>
            <a:pPr algn="just"/>
            <a:endParaRPr lang="ru-RU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14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157118"/>
            <a:ext cx="76223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Об основных изменениях в содержании методических рекомендаций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 по реализации мероприятия «Создание и функционирование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 «Точка роста» в 2022 году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E5C08-2F3C-4A43-9FF9-1D966DEE6A0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A25F-149E-415D-BEFC-977046C76608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35FDA3-341A-4688-BB92-CBE98E5B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42815" r="61010" b="45495"/>
          <a:stretch/>
        </p:blipFill>
        <p:spPr>
          <a:xfrm>
            <a:off x="8558712" y="4465442"/>
            <a:ext cx="2099273" cy="7078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659982" y="4751103"/>
            <a:ext cx="70858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Воробьев Михаил Владимирович, 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начальник отдела методологии и сопровождения реализации национального проекта «Образование»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420728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58A418-BEFC-4B1C-BFE2-D830D57CA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285" y="1207157"/>
            <a:ext cx="3939859" cy="56168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FC74D9-0EFB-4598-82F8-4DBF3B01C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11" y="1387345"/>
            <a:ext cx="3799800" cy="5436637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85616" y="165428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Методические рекомендации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317DEC1-9707-4A93-95B2-824386221C20}"/>
              </a:ext>
            </a:extLst>
          </p:cNvPr>
          <p:cNvSpPr/>
          <p:nvPr/>
        </p:nvSpPr>
        <p:spPr>
          <a:xfrm>
            <a:off x="0" y="957559"/>
            <a:ext cx="11149781" cy="603279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+mj-lt"/>
              <a:buAutoNum type="arabicPeriod"/>
            </a:pPr>
            <a:endParaRPr lang="ru-RU" sz="16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ru-RU" sz="16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818F247-B9D0-4FA5-B3D6-9A85D3F7E526}"/>
              </a:ext>
            </a:extLst>
          </p:cNvPr>
          <p:cNvCxnSpPr/>
          <p:nvPr/>
        </p:nvCxnSpPr>
        <p:spPr>
          <a:xfrm>
            <a:off x="5441004" y="1489049"/>
            <a:ext cx="0" cy="53349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лачко с текстом: прямоугольное со скругленными углами 13">
            <a:extLst>
              <a:ext uri="{FF2B5EF4-FFF2-40B4-BE49-F238E27FC236}">
                <a16:creationId xmlns:a16="http://schemas.microsoft.com/office/drawing/2014/main" id="{AD89F453-C49B-4AAF-963D-A9614EE93CB3}"/>
              </a:ext>
            </a:extLst>
          </p:cNvPr>
          <p:cNvSpPr/>
          <p:nvPr/>
        </p:nvSpPr>
        <p:spPr>
          <a:xfrm>
            <a:off x="8416369" y="578408"/>
            <a:ext cx="2226526" cy="1350417"/>
          </a:xfrm>
          <a:prstGeom prst="wedgeRoundRectCallout">
            <a:avLst>
              <a:gd name="adj1" fmla="val -57762"/>
              <a:gd name="adj2" fmla="val 7261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Письмо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Министерства просвещения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Российской Федерации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от 01.11.2021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№ ТВ-1913/02</a:t>
            </a:r>
          </a:p>
        </p:txBody>
      </p:sp>
      <p:sp>
        <p:nvSpPr>
          <p:cNvPr id="11" name="Облачко с текстом: прямоугольное со скругленными углами 10">
            <a:extLst>
              <a:ext uri="{FF2B5EF4-FFF2-40B4-BE49-F238E27FC236}">
                <a16:creationId xmlns:a16="http://schemas.microsoft.com/office/drawing/2014/main" id="{52EDD0CE-DB1F-4200-9A50-FCC5FC1AD39B}"/>
              </a:ext>
            </a:extLst>
          </p:cNvPr>
          <p:cNvSpPr/>
          <p:nvPr/>
        </p:nvSpPr>
        <p:spPr>
          <a:xfrm>
            <a:off x="2658485" y="783049"/>
            <a:ext cx="2356877" cy="1350417"/>
          </a:xfrm>
          <a:prstGeom prst="wedgeRoundRectCallout">
            <a:avLst>
              <a:gd name="adj1" fmla="val -52220"/>
              <a:gd name="adj2" fmla="val 6064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Распоряжение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Министерства просвещения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Российской Федерации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от 12.01.2021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№ Р-6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BB24D3D-8A2F-46E8-9C1F-8B0037EB6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776" y="366560"/>
            <a:ext cx="1928825" cy="19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9DF779F6-1B79-4EFD-8FF3-115F27115A69}"/>
              </a:ext>
            </a:extLst>
          </p:cNvPr>
          <p:cNvSpPr/>
          <p:nvPr/>
        </p:nvSpPr>
        <p:spPr>
          <a:xfrm>
            <a:off x="4397829" y="3526971"/>
            <a:ext cx="2217489" cy="1101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4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6A785855-0E3C-B64B-8615-490271AF9C98}"/>
              </a:ext>
            </a:extLst>
          </p:cNvPr>
          <p:cNvSpPr txBox="1">
            <a:spLocks/>
          </p:cNvSpPr>
          <p:nvPr/>
        </p:nvSpPr>
        <p:spPr>
          <a:xfrm>
            <a:off x="153191" y="1303517"/>
            <a:ext cx="11049390" cy="15983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Определяют единые организационные и методические условия создания и общие подходы к функционированию центров «Точка роста» на базе общеобразовательных организаций сельской местности и малых городов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11AF1F-FDB3-CB44-88DF-8713284E2A92}"/>
              </a:ext>
            </a:extLst>
          </p:cNvPr>
          <p:cNvSpPr/>
          <p:nvPr/>
        </p:nvSpPr>
        <p:spPr>
          <a:xfrm>
            <a:off x="159397" y="2977225"/>
            <a:ext cx="3860801" cy="1598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Рекомендуемые положения</a:t>
            </a:r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sz="1600" dirty="0">
                <a:solidFill>
                  <a:schemeClr val="tx1"/>
                </a:solidFill>
                <a:latin typeface="Roboto" pitchFamily="2" charset="0"/>
              </a:rPr>
              <a:t>по формированию условий для создания центров «Точка роста», оснащению оборудованием, направленностям образовательных программ, организации учебного процесса</a:t>
            </a:r>
            <a:endParaRPr lang="ru-RU" dirty="0">
              <a:solidFill>
                <a:schemeClr val="tx1"/>
              </a:solidFill>
              <a:latin typeface="Roboto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3A307E5-AEA2-9143-919D-72D663A3D117}"/>
              </a:ext>
            </a:extLst>
          </p:cNvPr>
          <p:cNvSpPr/>
          <p:nvPr/>
        </p:nvSpPr>
        <p:spPr>
          <a:xfrm>
            <a:off x="4128486" y="2977225"/>
            <a:ext cx="3568024" cy="1396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Порядок создания, </a:t>
            </a:r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в том числе с точки зрения нормативных и методических документов и базового комплекса мер (дорожной карты)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61CEDA5-7D7B-0640-8FF9-68530E69FDD3}"/>
              </a:ext>
            </a:extLst>
          </p:cNvPr>
          <p:cNvSpPr/>
          <p:nvPr/>
        </p:nvSpPr>
        <p:spPr>
          <a:xfrm>
            <a:off x="7925808" y="2986417"/>
            <a:ext cx="3568024" cy="181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Мониторинг </a:t>
            </a:r>
            <a:br>
              <a:rPr lang="ru-RU" b="1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реализации мероприятий по созданию и функционированию центров «Точка роста», индикаторы, отчетность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820BD76-5D47-044C-B0A8-0871253E6AA6}"/>
              </a:ext>
            </a:extLst>
          </p:cNvPr>
          <p:cNvSpPr/>
          <p:nvPr/>
        </p:nvSpPr>
        <p:spPr>
          <a:xfrm>
            <a:off x="159396" y="5409941"/>
            <a:ext cx="10782301" cy="710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Организационно-методическое сопровождение мероприятий</a:t>
            </a:r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Ключевые направления поддержки создаваемых центров «Точка роста», использования созданной ранее в рамках национального проекта «Образование» инфраструктуры, сопровождения педагогов, организации региональных мероприятий и пр.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7EBD4CE-E16B-B74B-990E-55BA0F499E3B}"/>
              </a:ext>
            </a:extLst>
          </p:cNvPr>
          <p:cNvCxnSpPr>
            <a:cxnSpLocks/>
          </p:cNvCxnSpPr>
          <p:nvPr/>
        </p:nvCxnSpPr>
        <p:spPr>
          <a:xfrm>
            <a:off x="178448" y="283565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2B1A983-4113-DD40-9811-E53BF7ADA54C}"/>
              </a:ext>
            </a:extLst>
          </p:cNvPr>
          <p:cNvCxnSpPr>
            <a:cxnSpLocks/>
          </p:cNvCxnSpPr>
          <p:nvPr/>
        </p:nvCxnSpPr>
        <p:spPr>
          <a:xfrm>
            <a:off x="4182461" y="283565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2A75AA0-E822-FA47-9CBE-075679D252A2}"/>
              </a:ext>
            </a:extLst>
          </p:cNvPr>
          <p:cNvCxnSpPr>
            <a:cxnSpLocks/>
          </p:cNvCxnSpPr>
          <p:nvPr/>
        </p:nvCxnSpPr>
        <p:spPr>
          <a:xfrm>
            <a:off x="7950848" y="283565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C4A4F2E-680E-8448-A16A-0F34F347E0C7}"/>
              </a:ext>
            </a:extLst>
          </p:cNvPr>
          <p:cNvCxnSpPr>
            <a:cxnSpLocks/>
          </p:cNvCxnSpPr>
          <p:nvPr/>
        </p:nvCxnSpPr>
        <p:spPr>
          <a:xfrm>
            <a:off x="178448" y="5116571"/>
            <a:ext cx="107632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F8FE1B3-23E0-492B-A609-E5265FE52CD6}"/>
              </a:ext>
            </a:extLst>
          </p:cNvPr>
          <p:cNvSpPr txBox="1">
            <a:spLocks/>
          </p:cNvSpPr>
          <p:nvPr/>
        </p:nvSpPr>
        <p:spPr>
          <a:xfrm>
            <a:off x="85616" y="165428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Методические рекомендации: зачем?</a:t>
            </a:r>
          </a:p>
        </p:txBody>
      </p:sp>
    </p:spTree>
    <p:extLst>
      <p:ext uri="{BB962C8B-B14F-4D97-AF65-F5344CB8AC3E}">
        <p14:creationId xmlns:p14="http://schemas.microsoft.com/office/powerpoint/2010/main" val="405166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820BD76-5D47-044C-B0A8-0871253E6AA6}"/>
              </a:ext>
            </a:extLst>
          </p:cNvPr>
          <p:cNvSpPr/>
          <p:nvPr/>
        </p:nvSpPr>
        <p:spPr>
          <a:xfrm>
            <a:off x="663249" y="1747936"/>
            <a:ext cx="11018677" cy="4720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Корректировка перечня разделов Методических рекомендаций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Уточнение содержания этапов создания центров «Точка роста»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Уточнение перечня документов, утверждаемых на уровне субъекта РФ и образовательной организации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Корректировка сроков и дополнение мероприятий дорожной карты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Уточнение порядка формирования и утверждения инфраструктурных листов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Уточнение примерного перечня оборудования</a:t>
            </a:r>
          </a:p>
          <a:p>
            <a:endParaRPr lang="ru-RU" b="1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Уточнение позиций по информационному сопровождению и организационно-методической поддержке центров «Точка роста»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F8FE1B3-23E0-492B-A609-E5265FE52CD6}"/>
              </a:ext>
            </a:extLst>
          </p:cNvPr>
          <p:cNvSpPr txBox="1">
            <a:spLocks/>
          </p:cNvSpPr>
          <p:nvPr/>
        </p:nvSpPr>
        <p:spPr>
          <a:xfrm>
            <a:off x="85616" y="165428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изменения в содержании методических рекомендаций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3161AF-EF66-4FD4-BE45-16B87AF08EE6}"/>
              </a:ext>
            </a:extLst>
          </p:cNvPr>
          <p:cNvSpPr/>
          <p:nvPr/>
        </p:nvSpPr>
        <p:spPr>
          <a:xfrm>
            <a:off x="367781" y="1747936"/>
            <a:ext cx="366228" cy="4720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2447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820BD76-5D47-044C-B0A8-0871253E6AA6}"/>
              </a:ext>
            </a:extLst>
          </p:cNvPr>
          <p:cNvSpPr/>
          <p:nvPr/>
        </p:nvSpPr>
        <p:spPr>
          <a:xfrm>
            <a:off x="159396" y="1206761"/>
            <a:ext cx="10782301" cy="4720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Перечень разделов:</a:t>
            </a:r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1. Общие положения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2. Порядок создания центров «Точка роста»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2.1. Нормативное обеспечение создания центров «Точка роста»</a:t>
            </a:r>
          </a:p>
          <a:p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2.2. Материально-техническое обеспечение создания центров «Точка роста»</a:t>
            </a:r>
          </a:p>
          <a:p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2.3. Кадровое обеспечение создания центров «Точка роста»</a:t>
            </a:r>
          </a:p>
          <a:p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2.4. Информационное обеспечение создания центров «Точка роста»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3. Организация образовательной деятельности центров «Точка роста»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4. Организационно-методическое сопровождение центров «Точка роста»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5. Требования к финансовому обеспечению центров «Точка роста»</a:t>
            </a:r>
          </a:p>
          <a:p>
            <a:endParaRPr lang="ru-RU" dirty="0">
              <a:solidFill>
                <a:schemeClr val="tx1"/>
              </a:solidFill>
              <a:latin typeface="Roboto" pitchFamily="2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6. Заключительные положения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F8FE1B3-23E0-492B-A609-E5265FE52CD6}"/>
              </a:ext>
            </a:extLst>
          </p:cNvPr>
          <p:cNvSpPr txBox="1">
            <a:spLocks/>
          </p:cNvSpPr>
          <p:nvPr/>
        </p:nvSpPr>
        <p:spPr>
          <a:xfrm>
            <a:off x="85615" y="165428"/>
            <a:ext cx="9798613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изменения в содержании перечне методических рекомендаций</a:t>
            </a:r>
          </a:p>
        </p:txBody>
      </p:sp>
      <p:sp>
        <p:nvSpPr>
          <p:cNvPr id="2" name="Облачко с текстом: прямоугольное 1">
            <a:extLst>
              <a:ext uri="{FF2B5EF4-FFF2-40B4-BE49-F238E27FC236}">
                <a16:creationId xmlns:a16="http://schemas.microsoft.com/office/drawing/2014/main" id="{42B85324-9FB0-4EDC-AFA9-847ED6A874BE}"/>
              </a:ext>
            </a:extLst>
          </p:cNvPr>
          <p:cNvSpPr/>
          <p:nvPr/>
        </p:nvSpPr>
        <p:spPr>
          <a:xfrm>
            <a:off x="2799185" y="1449355"/>
            <a:ext cx="3147526" cy="379445"/>
          </a:xfrm>
          <a:prstGeom prst="wedgeRectCallout">
            <a:avLst>
              <a:gd name="adj1" fmla="val -55861"/>
              <a:gd name="adj2" fmla="val 1168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Цели, задачи, общая информация и сведения о федеральном операторе</a:t>
            </a:r>
          </a:p>
        </p:txBody>
      </p:sp>
      <p:sp>
        <p:nvSpPr>
          <p:cNvPr id="14" name="Облачко с текстом: прямоугольное 13">
            <a:extLst>
              <a:ext uri="{FF2B5EF4-FFF2-40B4-BE49-F238E27FC236}">
                <a16:creationId xmlns:a16="http://schemas.microsoft.com/office/drawing/2014/main" id="{2F36207E-0B00-4F9A-9075-55F652809A6B}"/>
              </a:ext>
            </a:extLst>
          </p:cNvPr>
          <p:cNvSpPr/>
          <p:nvPr/>
        </p:nvSpPr>
        <p:spPr>
          <a:xfrm>
            <a:off x="5327781" y="1947288"/>
            <a:ext cx="3147526" cy="379445"/>
          </a:xfrm>
          <a:prstGeom prst="wedgeRectCallout">
            <a:avLst>
              <a:gd name="adj1" fmla="val -55861"/>
              <a:gd name="adj2" fmla="val 1168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Основной алгоритм деятельности по созданию центров «Точка роста»</a:t>
            </a:r>
          </a:p>
        </p:txBody>
      </p:sp>
      <p:sp>
        <p:nvSpPr>
          <p:cNvPr id="15" name="Облачко с текстом: прямоугольное 14">
            <a:extLst>
              <a:ext uri="{FF2B5EF4-FFF2-40B4-BE49-F238E27FC236}">
                <a16:creationId xmlns:a16="http://schemas.microsoft.com/office/drawing/2014/main" id="{AE2E88E4-1BE8-4AE9-87F3-78E50994B905}"/>
              </a:ext>
            </a:extLst>
          </p:cNvPr>
          <p:cNvSpPr/>
          <p:nvPr/>
        </p:nvSpPr>
        <p:spPr>
          <a:xfrm>
            <a:off x="7386736" y="2425758"/>
            <a:ext cx="2870717" cy="590938"/>
          </a:xfrm>
          <a:prstGeom prst="wedgeRectCallout">
            <a:avLst>
              <a:gd name="adj1" fmla="val -55861"/>
              <a:gd name="adj2" fmla="val 1168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Перечень документов, утверждаемых на уровне субъекта РФ и на уровне образовательной организации</a:t>
            </a:r>
          </a:p>
        </p:txBody>
      </p:sp>
      <p:sp>
        <p:nvSpPr>
          <p:cNvPr id="23" name="Облачко с текстом: прямоугольное 22">
            <a:extLst>
              <a:ext uri="{FF2B5EF4-FFF2-40B4-BE49-F238E27FC236}">
                <a16:creationId xmlns:a16="http://schemas.microsoft.com/office/drawing/2014/main" id="{C6F8DE1E-4196-4869-8D3F-1F5F8450AA93}"/>
              </a:ext>
            </a:extLst>
          </p:cNvPr>
          <p:cNvSpPr/>
          <p:nvPr/>
        </p:nvSpPr>
        <p:spPr>
          <a:xfrm>
            <a:off x="8316687" y="3419669"/>
            <a:ext cx="2870717" cy="505410"/>
          </a:xfrm>
          <a:prstGeom prst="wedgeRectCallout">
            <a:avLst>
              <a:gd name="adj1" fmla="val -59328"/>
              <a:gd name="adj2" fmla="val -50425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Информация о подходах к оснащению, порядке формирования ИЛ, проектировании и зонировании помещений</a:t>
            </a:r>
          </a:p>
        </p:txBody>
      </p:sp>
      <p:sp>
        <p:nvSpPr>
          <p:cNvPr id="24" name="Облачко с текстом: прямоугольное 23">
            <a:extLst>
              <a:ext uri="{FF2B5EF4-FFF2-40B4-BE49-F238E27FC236}">
                <a16:creationId xmlns:a16="http://schemas.microsoft.com/office/drawing/2014/main" id="{4EF2C45A-B00C-4296-B99F-C1CE20B4B6BF}"/>
              </a:ext>
            </a:extLst>
          </p:cNvPr>
          <p:cNvSpPr/>
          <p:nvPr/>
        </p:nvSpPr>
        <p:spPr>
          <a:xfrm>
            <a:off x="7248331" y="3964827"/>
            <a:ext cx="3147526" cy="379445"/>
          </a:xfrm>
          <a:prstGeom prst="wedgeRectCallout">
            <a:avLst>
              <a:gd name="adj1" fmla="val -71276"/>
              <a:gd name="adj2" fmla="val -50615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Зоны ответственности руководителя ОО, руководителя центра/технопарка, рекомендации по обеспечению оплаты труда работников, сведения о повышении квалификации</a:t>
            </a:r>
          </a:p>
        </p:txBody>
      </p:sp>
      <p:sp>
        <p:nvSpPr>
          <p:cNvPr id="25" name="Облачко с текстом: прямоугольное 24">
            <a:extLst>
              <a:ext uri="{FF2B5EF4-FFF2-40B4-BE49-F238E27FC236}">
                <a16:creationId xmlns:a16="http://schemas.microsoft.com/office/drawing/2014/main" id="{76FA3032-7C7B-43C4-BE53-FACC8006E077}"/>
              </a:ext>
            </a:extLst>
          </p:cNvPr>
          <p:cNvSpPr/>
          <p:nvPr/>
        </p:nvSpPr>
        <p:spPr>
          <a:xfrm>
            <a:off x="8039878" y="4501380"/>
            <a:ext cx="3147526" cy="379445"/>
          </a:xfrm>
          <a:prstGeom prst="wedgeRectCallout">
            <a:avLst>
              <a:gd name="adj1" fmla="val -73845"/>
              <a:gd name="adj2" fmla="val -47336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Специальный раздел на сайте ОО, информационное освещение деятельности в СМИ, размещение информационных и методических материалов в сети</a:t>
            </a:r>
          </a:p>
        </p:txBody>
      </p:sp>
      <p:sp>
        <p:nvSpPr>
          <p:cNvPr id="26" name="Облачко с текстом: прямоугольное 25">
            <a:extLst>
              <a:ext uri="{FF2B5EF4-FFF2-40B4-BE49-F238E27FC236}">
                <a16:creationId xmlns:a16="http://schemas.microsoft.com/office/drawing/2014/main" id="{2CD9C812-799C-443A-B13F-CD57B8BA8D58}"/>
              </a:ext>
            </a:extLst>
          </p:cNvPr>
          <p:cNvSpPr/>
          <p:nvPr/>
        </p:nvSpPr>
        <p:spPr>
          <a:xfrm>
            <a:off x="8025167" y="5052804"/>
            <a:ext cx="3147526" cy="379445"/>
          </a:xfrm>
          <a:prstGeom prst="wedgeRectCallout">
            <a:avLst>
              <a:gd name="adj1" fmla="val -73845"/>
              <a:gd name="adj2" fmla="val -47336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Подходы к разработке и реализации образовательных программ, формированию плана деятельности центров / технопарков, материалах Федерального оператора</a:t>
            </a:r>
          </a:p>
        </p:txBody>
      </p:sp>
      <p:sp>
        <p:nvSpPr>
          <p:cNvPr id="27" name="Облачко с текстом: прямоугольное 26">
            <a:extLst>
              <a:ext uri="{FF2B5EF4-FFF2-40B4-BE49-F238E27FC236}">
                <a16:creationId xmlns:a16="http://schemas.microsoft.com/office/drawing/2014/main" id="{3163F779-51A2-4794-A52F-0D53F7610FD6}"/>
              </a:ext>
            </a:extLst>
          </p:cNvPr>
          <p:cNvSpPr/>
          <p:nvPr/>
        </p:nvSpPr>
        <p:spPr>
          <a:xfrm>
            <a:off x="8025167" y="5605821"/>
            <a:ext cx="3147526" cy="379445"/>
          </a:xfrm>
          <a:prstGeom prst="wedgeRectCallout">
            <a:avLst>
              <a:gd name="adj1" fmla="val -73845"/>
              <a:gd name="adj2" fmla="val -47336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Комплексный план организационно-методической поддержки центров / технопарков, информационное сопровождение, отчетность</a:t>
            </a:r>
          </a:p>
        </p:txBody>
      </p:sp>
      <p:sp>
        <p:nvSpPr>
          <p:cNvPr id="28" name="Облачко с текстом: прямоугольное 27">
            <a:extLst>
              <a:ext uri="{FF2B5EF4-FFF2-40B4-BE49-F238E27FC236}">
                <a16:creationId xmlns:a16="http://schemas.microsoft.com/office/drawing/2014/main" id="{33646978-C176-44D5-BA62-669446A6B0D5}"/>
              </a:ext>
            </a:extLst>
          </p:cNvPr>
          <p:cNvSpPr/>
          <p:nvPr/>
        </p:nvSpPr>
        <p:spPr>
          <a:xfrm>
            <a:off x="7574187" y="6181050"/>
            <a:ext cx="3147526" cy="379445"/>
          </a:xfrm>
          <a:prstGeom prst="wedgeRectCallout">
            <a:avLst>
              <a:gd name="adj1" fmla="val -73845"/>
              <a:gd name="adj2" fmla="val -47336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Нормативные позиции об оплате труда работников образовательных организаций, закупочных процедур и пр.</a:t>
            </a:r>
          </a:p>
        </p:txBody>
      </p:sp>
    </p:spTree>
    <p:extLst>
      <p:ext uri="{BB962C8B-B14F-4D97-AF65-F5344CB8AC3E}">
        <p14:creationId xmlns:p14="http://schemas.microsoft.com/office/powerpoint/2010/main" val="2455150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E81BED-F463-4063-8A91-9898A545E83B}"/>
              </a:ext>
            </a:extLst>
          </p:cNvPr>
          <p:cNvSpPr txBox="1"/>
          <p:nvPr/>
        </p:nvSpPr>
        <p:spPr>
          <a:xfrm>
            <a:off x="578498" y="1389794"/>
            <a:ext cx="10083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Цель: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93748-B951-4BED-AF88-285EDF4C2CE0}"/>
              </a:ext>
            </a:extLst>
          </p:cNvPr>
          <p:cNvSpPr txBox="1"/>
          <p:nvPr/>
        </p:nvSpPr>
        <p:spPr>
          <a:xfrm>
            <a:off x="578498" y="1759126"/>
            <a:ext cx="100832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совершенствование условий для повышения качества образования в общеобразовательных организациях, расположенных в сельской местности и малых городах, расширения возможностей обучающихся в освоении </a:t>
            </a:r>
            <a:r>
              <a:rPr lang="ru-RU" b="1" dirty="0"/>
              <a:t>учебных предметов естественно-научной </a:t>
            </a:r>
            <a:br>
              <a:rPr lang="ru-RU" b="1" dirty="0"/>
            </a:br>
            <a:r>
              <a:rPr lang="ru-RU" b="1" dirty="0"/>
              <a:t>и технологической направленностей</a:t>
            </a:r>
            <a:r>
              <a:rPr lang="ru-RU" dirty="0"/>
              <a:t>, </a:t>
            </a:r>
            <a:r>
              <a:rPr lang="ru-RU" b="1" dirty="0"/>
              <a:t>программ дополнительного образования естественно-научной и технической направленностей</a:t>
            </a:r>
            <a:r>
              <a:rPr lang="ru-RU" dirty="0"/>
              <a:t>, а также для практической отработки учебного материала по </a:t>
            </a:r>
            <a:r>
              <a:rPr lang="ru-RU" b="1" dirty="0"/>
              <a:t>учебным предметам «Физика», «Химия», «Биология».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2DF432F9-789F-4A11-A2FC-5270173D8DD5}"/>
              </a:ext>
            </a:extLst>
          </p:cNvPr>
          <p:cNvSpPr txBox="1">
            <a:spLocks/>
          </p:cNvSpPr>
          <p:nvPr/>
        </p:nvSpPr>
        <p:spPr>
          <a:xfrm>
            <a:off x="866787" y="3997775"/>
            <a:ext cx="2288237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b="1" dirty="0"/>
              <a:t>«Физика»</a:t>
            </a:r>
          </a:p>
          <a:p>
            <a:pPr>
              <a:buClr>
                <a:srgbClr val="0070C0"/>
              </a:buClr>
            </a:pPr>
            <a:r>
              <a:rPr lang="ru-RU" sz="2000" b="1" dirty="0"/>
              <a:t>«Химия»</a:t>
            </a:r>
          </a:p>
          <a:p>
            <a:pPr>
              <a:buClr>
                <a:srgbClr val="0070C0"/>
              </a:buClr>
            </a:pPr>
            <a:r>
              <a:rPr lang="ru-RU" sz="2000" b="1" dirty="0"/>
              <a:t>«Биология»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7A3EDCC-C645-407B-A90D-AF9889729640}"/>
              </a:ext>
            </a:extLst>
          </p:cNvPr>
          <p:cNvSpPr txBox="1">
            <a:spLocks/>
          </p:cNvSpPr>
          <p:nvPr/>
        </p:nvSpPr>
        <p:spPr>
          <a:xfrm>
            <a:off x="3757513" y="3997774"/>
            <a:ext cx="2893749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Не менее </a:t>
            </a:r>
            <a:r>
              <a:rPr lang="ru-RU" sz="2000" b="1" dirty="0"/>
              <a:t>1/3</a:t>
            </a:r>
            <a:r>
              <a:rPr lang="ru-RU" sz="2000" dirty="0"/>
              <a:t> объема внеурочной деятельности </a:t>
            </a:r>
            <a:r>
              <a:rPr lang="ru-RU" sz="2000" b="1" dirty="0"/>
              <a:t>естественно-научной и технологической </a:t>
            </a:r>
            <a:r>
              <a:rPr lang="ru-RU" sz="2000" dirty="0"/>
              <a:t>направленностей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788C60B-1F0F-44D2-9AD2-7951D3D7564F}"/>
              </a:ext>
            </a:extLst>
          </p:cNvPr>
          <p:cNvSpPr txBox="1">
            <a:spLocks/>
          </p:cNvSpPr>
          <p:nvPr/>
        </p:nvSpPr>
        <p:spPr>
          <a:xfrm>
            <a:off x="7181363" y="3997773"/>
            <a:ext cx="3203311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Дополнительные общеобразовательные программы </a:t>
            </a:r>
            <a:r>
              <a:rPr lang="ru-RU" sz="2000" b="1" dirty="0"/>
              <a:t>естественно-научной и технической </a:t>
            </a:r>
            <a:r>
              <a:rPr lang="ru-RU" sz="2000" dirty="0"/>
              <a:t>направленностей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B0F996E-8A3D-4C82-8B94-F9F2F9DE9CE0}"/>
              </a:ext>
            </a:extLst>
          </p:cNvPr>
          <p:cNvSpPr txBox="1">
            <a:spLocks/>
          </p:cNvSpPr>
          <p:nvPr/>
        </p:nvSpPr>
        <p:spPr>
          <a:xfrm>
            <a:off x="85616" y="165428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цели, задачи и образовательная деятельность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62C4B9A-69A7-4F9C-B941-03DCD2C5BA79}"/>
              </a:ext>
            </a:extLst>
          </p:cNvPr>
          <p:cNvSpPr txBox="1">
            <a:spLocks/>
          </p:cNvSpPr>
          <p:nvPr/>
        </p:nvSpPr>
        <p:spPr>
          <a:xfrm>
            <a:off x="2121159" y="5947994"/>
            <a:ext cx="7116147" cy="109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070C0"/>
              </a:buClr>
            </a:pPr>
            <a:r>
              <a:rPr lang="ru-RU" sz="2000" dirty="0"/>
              <a:t>План деятельности центра «Точка роста» на учебный год, сформированный и утвержденный до начала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816568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58AAC-D43E-4BBF-BDDE-51B6B7E81976}"/>
              </a:ext>
            </a:extLst>
          </p:cNvPr>
          <p:cNvSpPr txBox="1">
            <a:spLocks/>
          </p:cNvSpPr>
          <p:nvPr/>
        </p:nvSpPr>
        <p:spPr>
          <a:xfrm>
            <a:off x="513505" y="214539"/>
            <a:ext cx="6727078" cy="629053"/>
          </a:xfrm>
          <a:prstGeom prst="rect">
            <a:avLst/>
          </a:prstGeom>
          <a:noFill/>
        </p:spPr>
        <p:txBody>
          <a:bodyPr vert="horz" lIns="60070" tIns="30035" rIns="60070" bIns="30035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ru-RU" sz="1839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материалы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C09003F-7B43-9042-98B1-44151FB13855}"/>
              </a:ext>
            </a:extLst>
          </p:cNvPr>
          <p:cNvSpPr txBox="1">
            <a:spLocks/>
          </p:cNvSpPr>
          <p:nvPr/>
        </p:nvSpPr>
        <p:spPr>
          <a:xfrm>
            <a:off x="2141325" y="1557332"/>
            <a:ext cx="598363" cy="810807"/>
          </a:xfrm>
          <a:prstGeom prst="rect">
            <a:avLst/>
          </a:prstGeom>
        </p:spPr>
        <p:txBody>
          <a:bodyPr vert="horz" lIns="60070" tIns="30035" rIns="60070" bIns="30035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96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16EA0E5-FD6F-254E-B121-42F664617613}"/>
              </a:ext>
            </a:extLst>
          </p:cNvPr>
          <p:cNvSpPr txBox="1">
            <a:spLocks/>
          </p:cNvSpPr>
          <p:nvPr/>
        </p:nvSpPr>
        <p:spPr>
          <a:xfrm>
            <a:off x="1583414" y="1962735"/>
            <a:ext cx="1415115" cy="810807"/>
          </a:xfrm>
          <a:prstGeom prst="rect">
            <a:avLst/>
          </a:prstGeom>
        </p:spPr>
        <p:txBody>
          <a:bodyPr vert="horz" lIns="60070" tIns="30035" rIns="60070" bIns="30035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5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пособий для центров </a:t>
            </a:r>
            <a:br>
              <a:rPr lang="ru-RU" sz="985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85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«Точка роста»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934" y="1223037"/>
            <a:ext cx="2803270" cy="35341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952" y="1962736"/>
            <a:ext cx="2788253" cy="35441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430" y="2773542"/>
            <a:ext cx="2798264" cy="3559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60EB9E-546F-A14B-B75E-2C6497076A31}"/>
              </a:ext>
            </a:extLst>
          </p:cNvPr>
          <p:cNvSpPr/>
          <p:nvPr/>
        </p:nvSpPr>
        <p:spPr>
          <a:xfrm>
            <a:off x="1777654" y="5714096"/>
            <a:ext cx="4779409" cy="819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182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материалы размещены на официальном сайте </a:t>
            </a:r>
          </a:p>
          <a:p>
            <a:pPr lvl="0"/>
            <a:r>
              <a:rPr lang="ru-RU" sz="1182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ФГАОУ ДПО «Академия Минпросвещения России по ссылке: </a:t>
            </a:r>
            <a:r>
              <a:rPr lang="ru-RU" sz="1182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https://apkpro.ru/natsproektobrazovanie/bankdokumentov/</a:t>
            </a:r>
            <a:r>
              <a:rPr lang="ru-RU" sz="1182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82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61749E6-F75A-4DAA-9D8A-8EB93957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6" y="5566404"/>
            <a:ext cx="1115352" cy="111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473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8D936-B537-634D-9467-F18276548C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3698" y="-56611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на уровне образовательных организаций, информационная открытость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914DF15-1CE3-504E-BDC4-90AC774BC112}"/>
              </a:ext>
            </a:extLst>
          </p:cNvPr>
          <p:cNvSpPr txBox="1">
            <a:spLocks/>
          </p:cNvSpPr>
          <p:nvPr/>
        </p:nvSpPr>
        <p:spPr>
          <a:xfrm>
            <a:off x="3129124" y="1544717"/>
            <a:ext cx="8001000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О создании Центра «Точка роста»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О назначении куратора, ответственного за функционирование и развитие Центра «Точка роста»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Об утверждении Положения о Центре «Точка роста»</a:t>
            </a:r>
          </a:p>
          <a:p>
            <a:pPr>
              <a:buClr>
                <a:srgbClr val="0070C0"/>
              </a:buClr>
            </a:pPr>
            <a:endParaRPr lang="ru-RU" sz="2000" dirty="0"/>
          </a:p>
          <a:p>
            <a:pPr>
              <a:buClr>
                <a:srgbClr val="0070C0"/>
              </a:buClr>
            </a:pPr>
            <a:r>
              <a:rPr lang="ru-RU" sz="2000" dirty="0"/>
              <a:t>Образовательные программы общего и дополнительного образования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4E9EA762-7616-1E42-8D46-3F279145F006}"/>
              </a:ext>
            </a:extLst>
          </p:cNvPr>
          <p:cNvSpPr txBox="1">
            <a:spLocks/>
          </p:cNvSpPr>
          <p:nvPr/>
        </p:nvSpPr>
        <p:spPr>
          <a:xfrm>
            <a:off x="3129124" y="4339397"/>
            <a:ext cx="8242300" cy="217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Создание раздела на сайте общеобразовательной организации «Центр «Точка роста»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Наличие информации об образовательных программах, оборудовании, плане работы, режиме занятий и пр.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Публикация сведений о функционировании Центра «Точка роста», в том числе о проводимых мероприятиях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CA3B9D-DFD1-A149-90D4-5A75AC24E579}"/>
              </a:ext>
            </a:extLst>
          </p:cNvPr>
          <p:cNvSpPr/>
          <p:nvPr/>
        </p:nvSpPr>
        <p:spPr>
          <a:xfrm>
            <a:off x="417373" y="1852777"/>
            <a:ext cx="17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2BC"/>
                </a:solidFill>
              </a:rPr>
              <a:t>Локальные акты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FB7F5F-FCEF-C04A-9F0C-332C3161D30F}"/>
              </a:ext>
            </a:extLst>
          </p:cNvPr>
          <p:cNvSpPr/>
          <p:nvPr/>
        </p:nvSpPr>
        <p:spPr>
          <a:xfrm>
            <a:off x="411325" y="4832165"/>
            <a:ext cx="22485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2BC"/>
                </a:solidFill>
              </a:rPr>
              <a:t>Информационная открытость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78BEF10-EC9A-3A48-81EA-6424D8827BBD}"/>
              </a:ext>
            </a:extLst>
          </p:cNvPr>
          <p:cNvCxnSpPr>
            <a:cxnSpLocks/>
          </p:cNvCxnSpPr>
          <p:nvPr/>
        </p:nvCxnSpPr>
        <p:spPr>
          <a:xfrm>
            <a:off x="2894475" y="1464707"/>
            <a:ext cx="0" cy="4886911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83B53-8904-2045-A63B-8C529F961BC1}"/>
              </a:ext>
            </a:extLst>
          </p:cNvPr>
          <p:cNvSpPr/>
          <p:nvPr/>
        </p:nvSpPr>
        <p:spPr>
          <a:xfrm>
            <a:off x="411324" y="3358661"/>
            <a:ext cx="2248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2BC"/>
                </a:solidFill>
              </a:rPr>
              <a:t>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3225120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0D85E0B-AB92-4F77-828A-0EE5F77B5745}"/>
              </a:ext>
            </a:extLst>
          </p:cNvPr>
          <p:cNvCxnSpPr>
            <a:cxnSpLocks/>
          </p:cNvCxnSpPr>
          <p:nvPr/>
        </p:nvCxnSpPr>
        <p:spPr>
          <a:xfrm>
            <a:off x="478907" y="1383024"/>
            <a:ext cx="0" cy="5375858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60E0DF0-8321-4152-8B78-A008047526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669581"/>
              </p:ext>
            </p:extLst>
          </p:nvPr>
        </p:nvGraphicFramePr>
        <p:xfrm>
          <a:off x="836864" y="1383025"/>
          <a:ext cx="9719168" cy="5428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DDFA2983-F858-4117-866F-69B3F8ABD28B}"/>
              </a:ext>
            </a:extLst>
          </p:cNvPr>
          <p:cNvSpPr txBox="1">
            <a:spLocks/>
          </p:cNvSpPr>
          <p:nvPr/>
        </p:nvSpPr>
        <p:spPr>
          <a:xfrm>
            <a:off x="266007" y="180764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оборудование, средства обучения и воспитания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28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0D85E0B-AB92-4F77-828A-0EE5F77B5745}"/>
              </a:ext>
            </a:extLst>
          </p:cNvPr>
          <p:cNvCxnSpPr>
            <a:cxnSpLocks/>
          </p:cNvCxnSpPr>
          <p:nvPr/>
        </p:nvCxnSpPr>
        <p:spPr>
          <a:xfrm>
            <a:off x="478907" y="1383024"/>
            <a:ext cx="0" cy="5375858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60E0DF0-8321-4152-8B78-A008047526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1561043"/>
              </p:ext>
            </p:extLst>
          </p:nvPr>
        </p:nvGraphicFramePr>
        <p:xfrm>
          <a:off x="836864" y="1574800"/>
          <a:ext cx="555149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89A16D3-9A79-4F85-8DCA-BC5DC02B2964}"/>
              </a:ext>
            </a:extLst>
          </p:cNvPr>
          <p:cNvSpPr/>
          <p:nvPr/>
        </p:nvSpPr>
        <p:spPr>
          <a:xfrm>
            <a:off x="1952625" y="5194462"/>
            <a:ext cx="4143375" cy="100578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Проектирование и зонирование помещений напрямую зависит от используемого оборудования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7CF01D4-61D4-477D-9385-24F9B8274434}"/>
              </a:ext>
            </a:extLst>
          </p:cNvPr>
          <p:cNvSpPr/>
          <p:nvPr/>
        </p:nvSpPr>
        <p:spPr>
          <a:xfrm>
            <a:off x="1952625" y="6271001"/>
            <a:ext cx="4143375" cy="48788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Руководство по проектированию помещений центров «Точка роста»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769728-25D8-4332-8D74-D1034286E9D7}"/>
              </a:ext>
            </a:extLst>
          </p:cNvPr>
          <p:cNvSpPr/>
          <p:nvPr/>
        </p:nvSpPr>
        <p:spPr>
          <a:xfrm>
            <a:off x="1586397" y="6329678"/>
            <a:ext cx="366228" cy="429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!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DDFA2983-F858-4117-866F-69B3F8ABD28B}"/>
              </a:ext>
            </a:extLst>
          </p:cNvPr>
          <p:cNvSpPr txBox="1">
            <a:spLocks/>
          </p:cNvSpPr>
          <p:nvPr/>
        </p:nvSpPr>
        <p:spPr>
          <a:xfrm>
            <a:off x="360784" y="165428"/>
            <a:ext cx="9238145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образовательного пространства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860196-0AA8-447B-8EF4-9695829BA2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6323" b="706"/>
          <a:stretch/>
        </p:blipFill>
        <p:spPr>
          <a:xfrm>
            <a:off x="6657155" y="3429000"/>
            <a:ext cx="4371626" cy="18334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B0A6DA-6457-4CE9-91D9-8D3E8FD96E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547" t="9151" b="9151"/>
          <a:stretch/>
        </p:blipFill>
        <p:spPr>
          <a:xfrm>
            <a:off x="6657154" y="5333878"/>
            <a:ext cx="2131217" cy="1427915"/>
          </a:xfrm>
          <a:prstGeom prst="rect">
            <a:avLst/>
          </a:prstGeom>
        </p:spPr>
      </p:pic>
      <p:pic>
        <p:nvPicPr>
          <p:cNvPr id="19" name="Picture 2" descr="https://downloader.disk.yandex.ru/preview/cd1766dc5855d58170c96a7b370d99ec19f933d755cc240f077b29e0f4dee515/60dc7269/k7TUXNzn95ztx84njdWZcigiC8uADQ_LTfROcV5jCBWg91_yPPkT46vS7BX2PGofu4WDz33VIrNfIE4gLTg_4w%3D%3D?uid=0&amp;filename=DSC_7222.JPG&amp;disposition=inline&amp;hash=&amp;limit=0&amp;content_type=image%2Fjpeg&amp;owner_uid=0&amp;tknv=v2&amp;size=1902x828">
            <a:extLst>
              <a:ext uri="{FF2B5EF4-FFF2-40B4-BE49-F238E27FC236}">
                <a16:creationId xmlns:a16="http://schemas.microsoft.com/office/drawing/2014/main" id="{D9D4D25B-CF09-418D-BF72-24F430B8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7561" y="5321525"/>
            <a:ext cx="2131219" cy="142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3E66994-88AE-4392-B2A1-74B09C80A8D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28" b="5768"/>
          <a:stretch/>
        </p:blipFill>
        <p:spPr>
          <a:xfrm>
            <a:off x="6657154" y="1060670"/>
            <a:ext cx="4371625" cy="2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65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078BE157-AB0A-104C-91FB-F60993D59028}"/>
              </a:ext>
            </a:extLst>
          </p:cNvPr>
          <p:cNvSpPr txBox="1">
            <a:spLocks/>
          </p:cNvSpPr>
          <p:nvPr/>
        </p:nvSpPr>
        <p:spPr>
          <a:xfrm>
            <a:off x="389643" y="1477675"/>
            <a:ext cx="7922550" cy="3843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Arial" panose="020B0604020202020204" pitchFamily="34" charset="0"/>
              </a:rPr>
              <a:t>Численность обучающихся общеобразовательной организации, осваивающих два и более учебных предмета  из числа предметных областей «Естественнонаучные предметы»,  «Естественные науки», «Математика и информатика», «Обществознание и естествознание», «Технология» и (или) курсы внеурочной деятельности  </a:t>
            </a:r>
            <a:r>
              <a:rPr lang="ru-RU" sz="1600" dirty="0" err="1">
                <a:latin typeface="Arial" panose="020B0604020202020204" pitchFamily="34" charset="0"/>
              </a:rPr>
              <a:t>общеинтеллектуальной</a:t>
            </a:r>
            <a:r>
              <a:rPr lang="ru-RU" sz="1600" dirty="0">
                <a:latin typeface="Arial" panose="020B0604020202020204" pitchFamily="34" charset="0"/>
              </a:rPr>
              <a:t> направленности с использованием средств обучения и воспитания Центра «Точка роста»   (человек)*;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Arial" panose="020B0604020202020204" pitchFamily="34" charset="0"/>
              </a:rPr>
              <a:t>Численность обучающихся общеобразовательной организации, осваивающих дополнительные общеобразовательные программы технической и естественнонаучной направленности с использованием средств обучения и воспитания Центра «Точка роста» (человек)*;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Clr>
                <a:srgbClr val="0070C0"/>
              </a:buClr>
            </a:pPr>
            <a:r>
              <a:rPr lang="ru-RU" sz="1600" dirty="0">
                <a:latin typeface="Arial" panose="020B0604020202020204" pitchFamily="34" charset="0"/>
              </a:rPr>
              <a:t>Доля педагогических работников центра «Точка роста», прошедших обучение по программам из реестра программ повышения квалификации федерального оператора  (%);</a:t>
            </a: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885AC672-6206-4226-9668-5DD07BFFBC37}"/>
              </a:ext>
            </a:extLst>
          </p:cNvPr>
          <p:cNvSpPr txBox="1">
            <a:spLocks/>
          </p:cNvSpPr>
          <p:nvPr/>
        </p:nvSpPr>
        <p:spPr>
          <a:xfrm>
            <a:off x="407340" y="304158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Показатели функционирования центров «Точка роста»</a:t>
            </a:r>
            <a:endParaRPr lang="ru-RU" sz="360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9CA700D-0E91-498F-8828-B7309252075F}"/>
              </a:ext>
            </a:extLst>
          </p:cNvPr>
          <p:cNvCxnSpPr>
            <a:cxnSpLocks/>
          </p:cNvCxnSpPr>
          <p:nvPr/>
        </p:nvCxnSpPr>
        <p:spPr>
          <a:xfrm>
            <a:off x="8429693" y="1554367"/>
            <a:ext cx="0" cy="1566392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64529F-3550-48DF-B03E-D496E695BD91}"/>
              </a:ext>
            </a:extLst>
          </p:cNvPr>
          <p:cNvSpPr/>
          <p:nvPr/>
        </p:nvSpPr>
        <p:spPr>
          <a:xfrm>
            <a:off x="8610782" y="1962613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∑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030400-4C6B-4B27-96DB-CBB2D9C18EC6}"/>
              </a:ext>
            </a:extLst>
          </p:cNvPr>
          <p:cNvSpPr/>
          <p:nvPr/>
        </p:nvSpPr>
        <p:spPr>
          <a:xfrm>
            <a:off x="8437088" y="758688"/>
            <a:ext cx="12232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</a:rPr>
              <a:t>Плановое значение в целом по субъекту РФ на календарный год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61E9610-C581-4020-AC8B-DE523A5E097C}"/>
              </a:ext>
            </a:extLst>
          </p:cNvPr>
          <p:cNvCxnSpPr>
            <a:cxnSpLocks/>
          </p:cNvCxnSpPr>
          <p:nvPr/>
        </p:nvCxnSpPr>
        <p:spPr>
          <a:xfrm>
            <a:off x="8429693" y="3399446"/>
            <a:ext cx="0" cy="83196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A67FB6D-563B-4410-9F5D-6CAF2216B5B5}"/>
              </a:ext>
            </a:extLst>
          </p:cNvPr>
          <p:cNvCxnSpPr>
            <a:cxnSpLocks/>
          </p:cNvCxnSpPr>
          <p:nvPr/>
        </p:nvCxnSpPr>
        <p:spPr>
          <a:xfrm>
            <a:off x="8429693" y="4442526"/>
            <a:ext cx="0" cy="560127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A61B1C2-E255-402A-949D-00FA38656395}"/>
              </a:ext>
            </a:extLst>
          </p:cNvPr>
          <p:cNvSpPr/>
          <p:nvPr/>
        </p:nvSpPr>
        <p:spPr>
          <a:xfrm>
            <a:off x="8610782" y="3523730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∑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DAA02B4-947D-4BB7-A7DF-382BFF857B7F}"/>
              </a:ext>
            </a:extLst>
          </p:cNvPr>
          <p:cNvSpPr/>
          <p:nvPr/>
        </p:nvSpPr>
        <p:spPr>
          <a:xfrm>
            <a:off x="8618409" y="4380491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∑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8578F7-83A3-4DDA-8239-9CDB4F55D13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3DAB30-BD7C-45B3-8425-50117110C19A}"/>
              </a:ext>
            </a:extLst>
          </p:cNvPr>
          <p:cNvSpPr txBox="1"/>
          <p:nvPr/>
        </p:nvSpPr>
        <p:spPr>
          <a:xfrm>
            <a:off x="313026" y="6379268"/>
            <a:ext cx="96628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solidFill>
                  <a:srgbClr val="0070C0"/>
                </a:solidFill>
                <a:latin typeface="Arial" panose="020B0604020202020204" pitchFamily="34" charset="0"/>
              </a:rPr>
              <a:t>Приложение 2 к</a:t>
            </a:r>
            <a:r>
              <a:rPr lang="en-US" sz="1400" b="1" i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rgbClr val="0070C0"/>
                </a:solidFill>
                <a:latin typeface="Arial" panose="020B0604020202020204" pitchFamily="34" charset="0"/>
              </a:rPr>
              <a:t>Методическим рекомендациям</a:t>
            </a:r>
            <a:r>
              <a:rPr lang="ru-RU" sz="1600" b="1" i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66CDC6-BD5E-4E8B-A635-B41E09E00320}"/>
              </a:ext>
            </a:extLst>
          </p:cNvPr>
          <p:cNvSpPr txBox="1"/>
          <p:nvPr/>
        </p:nvSpPr>
        <p:spPr>
          <a:xfrm>
            <a:off x="313026" y="5248387"/>
            <a:ext cx="1076577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1" i="1" dirty="0">
                <a:solidFill>
                  <a:srgbClr val="0070C0"/>
                </a:solidFill>
                <a:latin typeface="Arial" panose="020B0604020202020204" pitchFamily="34" charset="0"/>
              </a:rPr>
              <a:t>* В год открытия минимальное значение показателя для одной образовательной организации составляет 50% от стандартного значения</a:t>
            </a:r>
          </a:p>
          <a:p>
            <a:pPr algn="just"/>
            <a:r>
              <a:rPr lang="ru-RU" sz="1000" b="1" i="1" dirty="0">
                <a:solidFill>
                  <a:srgbClr val="0070C0"/>
                </a:solidFill>
                <a:latin typeface="Arial" panose="020B0604020202020204" pitchFamily="34" charset="0"/>
              </a:rPr>
              <a:t>** Повышение квалификации педагогического работника центра «Точка роста» засчитывается при наличии действующего (с даты прохождения прошло не более 3 лет) удостоверения о повышении квалификации по программам, в том числе соответствующим направленностям Центра «Точка роста», или прохождении обучения по программам федерального оператора. Также учитывается наличие у педагогических работников удостоверений о повышении квалификации по программам из Федерального реестра образовательных программ дополнительного профессионального образования.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3D77251-0A0A-4CC8-8844-060678FFE732}"/>
              </a:ext>
            </a:extLst>
          </p:cNvPr>
          <p:cNvSpPr/>
          <p:nvPr/>
        </p:nvSpPr>
        <p:spPr>
          <a:xfrm>
            <a:off x="9734135" y="982887"/>
            <a:ext cx="1344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Достигнутое значение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2F786947-A87F-4E0F-956B-CD103F1F1188}"/>
              </a:ext>
            </a:extLst>
          </p:cNvPr>
          <p:cNvCxnSpPr>
            <a:cxnSpLocks/>
          </p:cNvCxnSpPr>
          <p:nvPr/>
        </p:nvCxnSpPr>
        <p:spPr>
          <a:xfrm>
            <a:off x="9714969" y="1554367"/>
            <a:ext cx="0" cy="1619486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617473C7-1A8E-41E1-ABAC-E116E98110A7}"/>
              </a:ext>
            </a:extLst>
          </p:cNvPr>
          <p:cNvCxnSpPr>
            <a:cxnSpLocks/>
          </p:cNvCxnSpPr>
          <p:nvPr/>
        </p:nvCxnSpPr>
        <p:spPr>
          <a:xfrm>
            <a:off x="9714969" y="3399446"/>
            <a:ext cx="0" cy="83196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867990D-68AF-4FE4-88A5-30B72BEAAEC4}"/>
              </a:ext>
            </a:extLst>
          </p:cNvPr>
          <p:cNvCxnSpPr>
            <a:cxnSpLocks/>
          </p:cNvCxnSpPr>
          <p:nvPr/>
        </p:nvCxnSpPr>
        <p:spPr>
          <a:xfrm>
            <a:off x="9714969" y="4442526"/>
            <a:ext cx="0" cy="560127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2713E7B-B525-48E1-A265-2DA66844CFE9}"/>
              </a:ext>
            </a:extLst>
          </p:cNvPr>
          <p:cNvSpPr/>
          <p:nvPr/>
        </p:nvSpPr>
        <p:spPr>
          <a:xfrm>
            <a:off x="9999361" y="1962613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Чел.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77087EB7-6F7F-48AC-A851-F48109F6AA7B}"/>
              </a:ext>
            </a:extLst>
          </p:cNvPr>
          <p:cNvSpPr/>
          <p:nvPr/>
        </p:nvSpPr>
        <p:spPr>
          <a:xfrm>
            <a:off x="9999361" y="3523730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Чел.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87B3DF4-6030-49CE-9DEF-548847E17B2F}"/>
              </a:ext>
            </a:extLst>
          </p:cNvPr>
          <p:cNvSpPr/>
          <p:nvPr/>
        </p:nvSpPr>
        <p:spPr>
          <a:xfrm>
            <a:off x="9832239" y="4436743"/>
            <a:ext cx="13942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100%**</a:t>
            </a:r>
          </a:p>
        </p:txBody>
      </p:sp>
    </p:spTree>
    <p:extLst>
      <p:ext uri="{BB962C8B-B14F-4D97-AF65-F5344CB8AC3E}">
        <p14:creationId xmlns:p14="http://schemas.microsoft.com/office/powerpoint/2010/main" val="4040257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820BD76-5D47-044C-B0A8-0871253E6AA6}"/>
              </a:ext>
            </a:extLst>
          </p:cNvPr>
          <p:cNvSpPr/>
          <p:nvPr/>
        </p:nvSpPr>
        <p:spPr>
          <a:xfrm>
            <a:off x="740230" y="1448121"/>
            <a:ext cx="10377975" cy="4720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just"/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Предусматривается согласование и утверждение типового (!) проекта дизайна и зонирования помещений центров «Точка роста» (один типовой проект для субъекта РФ)</a:t>
            </a:r>
          </a:p>
          <a:p>
            <a:pPr algn="just"/>
            <a:endParaRPr lang="ru-RU" sz="1700" b="1" dirty="0">
              <a:solidFill>
                <a:schemeClr val="tx1"/>
              </a:solidFill>
              <a:latin typeface="Roboto" pitchFamily="2" charset="0"/>
            </a:endParaRPr>
          </a:p>
          <a:p>
            <a:pPr algn="just"/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Комплексный план организационно-методической поддержки центров «Точка роста» утверждается на уровне субъекта РФ до начала учебного года и включает в себя мероприятия по вовлечению инфраструктуры национального проекта «Образование» в их сопровождение</a:t>
            </a:r>
          </a:p>
          <a:p>
            <a:pPr algn="just"/>
            <a:endParaRPr lang="ru-RU" sz="1700" b="1" dirty="0">
              <a:solidFill>
                <a:schemeClr val="tx1"/>
              </a:solidFill>
              <a:latin typeface="Roboto" pitchFamily="2" charset="0"/>
            </a:endParaRPr>
          </a:p>
          <a:p>
            <a:pPr algn="just"/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Информационная открытость деятельности центров «Точка роста» обеспечивается за счет специальных разделов на сайтах организаций и региональных ресурсов</a:t>
            </a:r>
          </a:p>
          <a:p>
            <a:pPr algn="just"/>
            <a:endParaRPr lang="ru-RU" sz="1700" b="1" dirty="0">
              <a:solidFill>
                <a:schemeClr val="tx1"/>
              </a:solidFill>
              <a:latin typeface="Roboto" pitchFamily="2" charset="0"/>
            </a:endParaRPr>
          </a:p>
          <a:p>
            <a:pPr algn="just"/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На уровне субъекта РФ целесообразно предусмотреть средства на создание (</a:t>
            </a:r>
            <a:r>
              <a:rPr lang="ru-RU" sz="1700" b="1" dirty="0" err="1">
                <a:solidFill>
                  <a:schemeClr val="tx1"/>
                </a:solidFill>
                <a:latin typeface="Roboto" pitchFamily="2" charset="0"/>
              </a:rPr>
              <a:t>софинансирование</a:t>
            </a:r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 закупок, проведение ремонтных работ), финансовое обеспечение функционирования (стимулирование педагогов, расходные материалы, амортизация) и развитие (участие в мероприятиях, грантовая поддержка и пр.) центров «Точка роста»</a:t>
            </a:r>
          </a:p>
          <a:p>
            <a:pPr algn="just"/>
            <a:endParaRPr lang="ru-RU" sz="1700" b="1" dirty="0">
              <a:solidFill>
                <a:schemeClr val="tx1"/>
              </a:solidFill>
              <a:latin typeface="Roboto" pitchFamily="2" charset="0"/>
            </a:endParaRPr>
          </a:p>
          <a:p>
            <a:pPr algn="just"/>
            <a:r>
              <a:rPr lang="ru-RU" sz="1700" b="1" dirty="0">
                <a:solidFill>
                  <a:schemeClr val="tx1"/>
                </a:solidFill>
                <a:latin typeface="Roboto" pitchFamily="2" charset="0"/>
              </a:rPr>
              <a:t>Ежеквартальный мониторинг функционирования центров «Точка роста» включает в себя комплексный анализ (показатели, анализ комплексного плана, анализ реализации программ и мероприятий и пр.).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F8FE1B3-23E0-492B-A609-E5265FE52CD6}"/>
              </a:ext>
            </a:extLst>
          </p:cNvPr>
          <p:cNvSpPr txBox="1">
            <a:spLocks/>
          </p:cNvSpPr>
          <p:nvPr/>
        </p:nvSpPr>
        <p:spPr>
          <a:xfrm>
            <a:off x="85616" y="165428"/>
            <a:ext cx="9513314" cy="6805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ентры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«Точка роста»: </a:t>
            </a:r>
          </a:p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важные акценты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3161AF-EF66-4FD4-BE45-16B87AF08EE6}"/>
              </a:ext>
            </a:extLst>
          </p:cNvPr>
          <p:cNvSpPr/>
          <p:nvPr/>
        </p:nvSpPr>
        <p:spPr>
          <a:xfrm>
            <a:off x="448646" y="1448121"/>
            <a:ext cx="366228" cy="6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Roboto" pitchFamily="2" charset="0"/>
              </a:rPr>
              <a:t>!</a:t>
            </a:r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BAA8BD-78DE-4EBC-801C-68B0928CEC20}"/>
              </a:ext>
            </a:extLst>
          </p:cNvPr>
          <p:cNvSpPr/>
          <p:nvPr/>
        </p:nvSpPr>
        <p:spPr>
          <a:xfrm>
            <a:off x="448646" y="2378983"/>
            <a:ext cx="366228" cy="6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Roboto" pitchFamily="2" charset="0"/>
              </a:rPr>
              <a:t>!</a:t>
            </a:r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D105D9-CA5E-4908-86F2-68E783335AC6}"/>
              </a:ext>
            </a:extLst>
          </p:cNvPr>
          <p:cNvSpPr/>
          <p:nvPr/>
        </p:nvSpPr>
        <p:spPr>
          <a:xfrm>
            <a:off x="448646" y="3269089"/>
            <a:ext cx="366228" cy="6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Roboto" pitchFamily="2" charset="0"/>
              </a:rPr>
              <a:t>!</a:t>
            </a:r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EA17BD8-AF6E-456E-9D9B-7592CA0C451C}"/>
              </a:ext>
            </a:extLst>
          </p:cNvPr>
          <p:cNvSpPr/>
          <p:nvPr/>
        </p:nvSpPr>
        <p:spPr>
          <a:xfrm>
            <a:off x="448646" y="4306399"/>
            <a:ext cx="366228" cy="6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Roboto" pitchFamily="2" charset="0"/>
              </a:rPr>
              <a:t>!</a:t>
            </a:r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98F520-87D8-4289-9CF9-AB186F98021E}"/>
              </a:ext>
            </a:extLst>
          </p:cNvPr>
          <p:cNvSpPr/>
          <p:nvPr/>
        </p:nvSpPr>
        <p:spPr>
          <a:xfrm>
            <a:off x="448646" y="5488227"/>
            <a:ext cx="366228" cy="6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Roboto" pitchFamily="2" charset="0"/>
              </a:rPr>
              <a:t>!</a:t>
            </a:r>
            <a:r>
              <a:rPr lang="ru-RU" b="1" dirty="0">
                <a:solidFill>
                  <a:srgbClr val="FF0000"/>
                </a:solidFill>
                <a:latin typeface="Roboto" pitchFamily="2" charset="0"/>
              </a:rPr>
              <a:t> </a:t>
            </a:r>
          </a:p>
          <a:p>
            <a:endParaRPr lang="ru-RU" b="1" dirty="0">
              <a:solidFill>
                <a:srgbClr val="FF0000"/>
              </a:solidFill>
              <a:latin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224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1941401"/>
            <a:ext cx="76223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дорожной карте реализации мероприятия «Создание и функционирование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 «Точка роста» в 2022 году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E5C08-2F3C-4A43-9FF9-1D966DEE6A0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A25F-149E-415D-BEFC-977046C76608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35FDA3-341A-4688-BB92-CBE98E5B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42815" r="61010" b="45495"/>
          <a:stretch/>
        </p:blipFill>
        <p:spPr>
          <a:xfrm>
            <a:off x="8558712" y="4465442"/>
            <a:ext cx="2099273" cy="7078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659982" y="4751103"/>
            <a:ext cx="72834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Антоненко Игорь Павлович,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заместитель начальника отдела регионального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управления проектной деятельностью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2128083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CD6243-32DB-445D-9891-2F414AB013E0}"/>
              </a:ext>
            </a:extLst>
          </p:cNvPr>
          <p:cNvSpPr/>
          <p:nvPr/>
        </p:nvSpPr>
        <p:spPr>
          <a:xfrm>
            <a:off x="1343025" y="1179738"/>
            <a:ext cx="96604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ноября X - 1 года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Утверждены: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дорожная карта, ответственное лицо, показатели деятельности, типовое положение, реестр организаций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отдельному графику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Сформирован и утвержден инфраструктурный лист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 февраля X года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Сформирован типовой проект дизайна и зонирования помещений Центров «</a:t>
            </a:r>
            <a:r>
              <a:rPr lang="ru-RU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Точка роста»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15 февраля X года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Объявлены закупки товаров, работ, услуг для создания Центров «Точка роста»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30 июня X года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Информационная справка об организациях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25 августа X года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Реестр документов, подтверждающих приемку материальных ценностей и услуг в рамках создания Центров «Точка роста»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25 августа X года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Фотомониторинг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соответствие с методическими рекомендациями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25 августа X года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Сформирован единый комплексный план мероприятий по организационно-методической поддержке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15 сентября </a:t>
            </a: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Начало работы Центров «Точка роста»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1 октября X года, далее – ежеквартально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Ежеквартальный мониторинг показателей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календарного года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Информация о повышении квалификации педагогических работников, реализующих образовательные программы на базе Центра «Точка роста»</a:t>
            </a:r>
          </a:p>
        </p:txBody>
      </p:sp>
      <p:sp>
        <p:nvSpPr>
          <p:cNvPr id="4" name="Стрелка: вниз 2">
            <a:extLst>
              <a:ext uri="{FF2B5EF4-FFF2-40B4-BE49-F238E27FC236}">
                <a16:creationId xmlns:a16="http://schemas.microsoft.com/office/drawing/2014/main" id="{C293D9B9-065C-4535-B40B-7A7B0AA6164B}"/>
              </a:ext>
            </a:extLst>
          </p:cNvPr>
          <p:cNvSpPr/>
          <p:nvPr/>
        </p:nvSpPr>
        <p:spPr>
          <a:xfrm>
            <a:off x="620527" y="929408"/>
            <a:ext cx="176373" cy="5177882"/>
          </a:xfrm>
          <a:prstGeom prst="downArrow">
            <a:avLst>
              <a:gd name="adj1" fmla="val 33334"/>
              <a:gd name="adj2" fmla="val 6666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68695" y="1276472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4222" y="1963022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9066" y="2278283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1149" y="2585428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75252" y="2928701"/>
            <a:ext cx="280039" cy="248289"/>
          </a:xfrm>
          <a:prstGeom prst="ellipse">
            <a:avLst/>
          </a:prstGeom>
          <a:solidFill>
            <a:srgbClr val="FF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9066" y="3874252"/>
            <a:ext cx="280039" cy="248289"/>
          </a:xfrm>
          <a:prstGeom prst="ellipse">
            <a:avLst/>
          </a:prstGeom>
          <a:solidFill>
            <a:srgbClr val="FF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68695" y="4850389"/>
            <a:ext cx="280039" cy="248289"/>
          </a:xfrm>
          <a:prstGeom prst="ellipse">
            <a:avLst/>
          </a:prstGeom>
          <a:solidFill>
            <a:srgbClr val="FF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68695" y="3270060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1148" y="4188461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9066" y="5480911"/>
            <a:ext cx="280039" cy="248289"/>
          </a:xfrm>
          <a:prstGeom prst="ellipse">
            <a:avLst/>
          </a:prstGeom>
          <a:solidFill>
            <a:srgbClr val="FF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69653" y="2974063"/>
            <a:ext cx="333375" cy="1575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969654" y="3934906"/>
            <a:ext cx="333375" cy="1575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69655" y="4895749"/>
            <a:ext cx="333375" cy="1575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957818" y="5526271"/>
            <a:ext cx="333375" cy="1575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781390" y="168410"/>
            <a:ext cx="678369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 sz="2800" b="1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b="1" dirty="0">
                <a:solidFill>
                  <a:srgbClr val="0070C0"/>
                </a:solidFill>
                <a:latin typeface="Arial"/>
                <a:cs typeface="Arial"/>
              </a:rPr>
              <a:t>Дорожная карта по созданию</a:t>
            </a:r>
          </a:p>
          <a:p>
            <a:pPr>
              <a:lnSpc>
                <a:spcPct val="90000"/>
              </a:lnSpc>
              <a:defRPr sz="2800" b="1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b="1" dirty="0">
                <a:solidFill>
                  <a:srgbClr val="0070C0"/>
                </a:solidFill>
                <a:latin typeface="Arial"/>
                <a:cs typeface="Arial"/>
              </a:rPr>
              <a:t>    Центров «Точка роста»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559066" y="5164598"/>
            <a:ext cx="280039" cy="24828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55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6250" y="183461"/>
            <a:ext cx="954405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при подготовки инфраструктуры</a:t>
            </a:r>
            <a:endParaRPr lang="ru-RU" b="1" dirty="0">
              <a:solidFill>
                <a:srgbClr val="0072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301" y="1316936"/>
            <a:ext cx="56292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Мебельные решения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Оргономичность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Многофункциональность (</a:t>
            </a:r>
            <a:r>
              <a:rPr lang="ru-RU" sz="1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трансформируемость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Цветовые решения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подрядчика (анализ цены и качества)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19851" y="1316936"/>
            <a:ext cx="41529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помещений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421836"/>
            <a:ext cx="4152900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72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4312414"/>
            <a:ext cx="102679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ВАЖНО.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физики и химии должны быть оборудованы: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Специальными демонстрационными столами;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Ученические и демонстрационные столы должны иметь устойчивое к действию агрессивных химических веществ покрытие и защитные бортики по наружному краю стола.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лаборантских, учебных кабинетах (химия, физика, биология) устанавливаются умывальные раковины.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химии и лаборантская оборудуются вытяжными шкафами.</a:t>
            </a:r>
            <a:endParaRPr lang="ru-RU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29351" y="1896903"/>
            <a:ext cx="4152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 выбор помещений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бюджета ремонтных мероприятий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сметы выполнения работ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Сроки/качество/соответствие с МР</a:t>
            </a:r>
          </a:p>
        </p:txBody>
      </p:sp>
    </p:spTree>
    <p:extLst>
      <p:ext uri="{BB962C8B-B14F-4D97-AF65-F5344CB8AC3E}">
        <p14:creationId xmlns:p14="http://schemas.microsoft.com/office/powerpoint/2010/main" val="1186191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078" y="1247775"/>
            <a:ext cx="3306761" cy="28765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1" y="1247775"/>
            <a:ext cx="3679825" cy="28765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28" y="1247775"/>
            <a:ext cx="3811198" cy="3000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5" y="3541006"/>
            <a:ext cx="4686300" cy="31455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3541006"/>
            <a:ext cx="4860925" cy="31455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5300" y="-102289"/>
            <a:ext cx="9544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точка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25 августа X года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Фотомониторинг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соответствие с методическими рекомендациями</a:t>
            </a:r>
            <a:endParaRPr lang="ru-RU" b="1" dirty="0">
              <a:solidFill>
                <a:srgbClr val="0072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240" y="0"/>
            <a:ext cx="94326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точка 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30 июня X года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справка об организациях 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40" y="1663065"/>
            <a:ext cx="6194160" cy="998982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100" y="1939290"/>
            <a:ext cx="5715001" cy="35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0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3532" y="1264660"/>
          <a:ext cx="10354968" cy="52595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1927">
                  <a:extLst>
                    <a:ext uri="{9D8B030D-6E8A-4147-A177-3AD203B41FA5}">
                      <a16:colId xmlns:a16="http://schemas.microsoft.com/office/drawing/2014/main" val="1973076918"/>
                    </a:ext>
                  </a:extLst>
                </a:gridCol>
                <a:gridCol w="924865">
                  <a:extLst>
                    <a:ext uri="{9D8B030D-6E8A-4147-A177-3AD203B41FA5}">
                      <a16:colId xmlns:a16="http://schemas.microsoft.com/office/drawing/2014/main" val="408018315"/>
                    </a:ext>
                  </a:extLst>
                </a:gridCol>
                <a:gridCol w="1295514">
                  <a:extLst>
                    <a:ext uri="{9D8B030D-6E8A-4147-A177-3AD203B41FA5}">
                      <a16:colId xmlns:a16="http://schemas.microsoft.com/office/drawing/2014/main" val="2407595975"/>
                    </a:ext>
                  </a:extLst>
                </a:gridCol>
                <a:gridCol w="1566662">
                  <a:extLst>
                    <a:ext uri="{9D8B030D-6E8A-4147-A177-3AD203B41FA5}">
                      <a16:colId xmlns:a16="http://schemas.microsoft.com/office/drawing/2014/main" val="206675759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1131000921"/>
                    </a:ext>
                  </a:extLst>
                </a:gridCol>
                <a:gridCol w="3395972">
                  <a:extLst>
                    <a:ext uri="{9D8B030D-6E8A-4147-A177-3AD203B41FA5}">
                      <a16:colId xmlns:a16="http://schemas.microsoft.com/office/drawing/2014/main" val="270172557"/>
                    </a:ext>
                  </a:extLst>
                </a:gridCol>
                <a:gridCol w="1595128">
                  <a:extLst>
                    <a:ext uri="{9D8B030D-6E8A-4147-A177-3AD203B41FA5}">
                      <a16:colId xmlns:a16="http://schemas.microsoft.com/office/drawing/2014/main" val="2413483835"/>
                    </a:ext>
                  </a:extLst>
                </a:gridCol>
              </a:tblGrid>
              <a:tr h="7605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образовательного учреждения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 (-й)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Ссылки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публикации официальных сайтов, интернет ресурсах (в том числе публикации в социальных сетях), печатных изданиях 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Ссылка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телевизионные сюжеты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extLst>
                  <a:ext uri="{0D108BD9-81ED-4DB2-BD59-A6C34878D82A}">
                    <a16:rowId xmlns:a16="http://schemas.microsoft.com/office/drawing/2014/main" val="771611414"/>
                  </a:ext>
                </a:extLst>
              </a:tr>
              <a:tr h="19974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Центра образования естественно-научной и технологической направленностей «Точка роста»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01.09.2021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https://vk.com/aleksandrovnews?w=wall-182691252_21690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https://vk.com/dk_karabanovo?z=video49784460_456239401%2F7be9845d3c99fdbf5d%2Fpl_post_49784460_1718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https://vk.com/skm_33?w=wall-128601077_13217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https://vk.com/krb9school?w=wall-171298066_8324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https://mbouscoh9kar.edusite.ru/p86aa1.html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extLst>
                  <a:ext uri="{0D108BD9-81ED-4DB2-BD59-A6C34878D82A}">
                    <a16:rowId xmlns:a16="http://schemas.microsoft.com/office/drawing/2014/main" val="3795277198"/>
                  </a:ext>
                </a:extLst>
              </a:tr>
              <a:tr h="17984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Вязнековс</a:t>
                      </a: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-кий район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 6»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Центра естественно-научной и технологической направленностей «Точка Роста»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01.09.2021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http://школа6.вязники-образование.рф/meropriyatiya.html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8"/>
                        </a:rPr>
                        <a:t>https://youtu.be/UTOW4SiS2rE</a:t>
                      </a:r>
                      <a:endParaRPr lang="ru-RU" sz="1400" u="sng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887" marR="62887" marT="8734" marB="0"/>
                </a:tc>
                <a:extLst>
                  <a:ext uri="{0D108BD9-81ED-4DB2-BD59-A6C34878D82A}">
                    <a16:rowId xmlns:a16="http://schemas.microsoft.com/office/drawing/2014/main" val="72777348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98783" y="320159"/>
            <a:ext cx="91071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точка 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сентября X года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Начало работы Центров «Точка роста»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88360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1471" y="123092"/>
            <a:ext cx="91162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точка 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календарного года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повышение квалификации педагогических работников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71" y="1916306"/>
            <a:ext cx="10734783" cy="208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93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40905" y="57246"/>
            <a:ext cx="10933777" cy="6000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defTabSz="914400">
              <a:spcBef>
                <a:spcPts val="0"/>
              </a:spcBef>
              <a:defRPr/>
            </a:pP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Каналы коммуникаций с педагогами Центров «Точка роста», «IT-куб», «</a:t>
            </a:r>
            <a:r>
              <a:rPr lang="ru-RU" sz="2800" b="1" dirty="0" err="1">
                <a:solidFill>
                  <a:srgbClr val="0072B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Кванториум</a:t>
            </a: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 федеральных округов</a:t>
            </a:r>
          </a:p>
        </p:txBody>
      </p:sp>
      <p:pic>
        <p:nvPicPr>
          <p:cNvPr id="4101" name="Picture 5" descr="http://qrcoder.ru/code/?https%3A%2F%2Ft.me%2Fjoinchat%2FlQfyOOeIae9mMTI6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7" y="1950273"/>
            <a:ext cx="1282942" cy="1282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3" name="Picture 7" descr="http://qrcoder.ru/code/?https%3A%2F%2Ft.me%2F%2BLNP-Z45ZX-QwNjky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4" y="1934867"/>
            <a:ext cx="1313754" cy="1313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5" name="Picture 9" descr="http://qrcoder.ru/code/?https%3A%2F%2Ft.me%2F%2BX0jLwBKwzrhlNjEy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87" y="4768099"/>
            <a:ext cx="1305245" cy="1305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7" name="Picture 11" descr="http://qrcoder.ru/code/?https%3A%2F%2Ft.me%2F%2Bmdj4COAOGRI0MGZi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793" y="1930963"/>
            <a:ext cx="1324937" cy="1302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11" name="Picture 15" descr="http://qrcoder.ru/code/?https%3A%2F%2Ft.me%2Fskfoforumgrozny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804" y="4716085"/>
            <a:ext cx="1306085" cy="1306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13" name="Picture 17" descr="http://qrcoder.ru/code/?https%3A%2F%2Ft.me%2FforumNW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288" y="1932880"/>
            <a:ext cx="1298416" cy="1298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07499" y="3325953"/>
            <a:ext cx="1265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ЮФО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32960" y="6085239"/>
            <a:ext cx="11919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СКФО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96154" y="3308324"/>
            <a:ext cx="971869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ДФО</a:t>
            </a:r>
          </a:p>
          <a:p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312" y="6065782"/>
            <a:ext cx="1002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ЦФО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909391" y="3327994"/>
            <a:ext cx="994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ПФО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87057" y="3308324"/>
            <a:ext cx="1204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СЗФО</a:t>
            </a:r>
          </a:p>
        </p:txBody>
      </p:sp>
      <p:pic>
        <p:nvPicPr>
          <p:cNvPr id="4115" name="Picture 19" descr="http://qrcoder.ru/code/?https%3A%2F%2Ft.me%2F%2B28N8iiNzcH01NzRi&amp;4&amp;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520" y="4614847"/>
            <a:ext cx="1285162" cy="1298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9855821" y="6085239"/>
            <a:ext cx="995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8422" y="1276607"/>
            <a:ext cx="1523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353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7787" y="4187060"/>
            <a:ext cx="1374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285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83564" y="1254098"/>
            <a:ext cx="1490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339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64987" y="4129796"/>
            <a:ext cx="14137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670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378843" y="1294209"/>
            <a:ext cx="1446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551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588804" y="4028513"/>
            <a:ext cx="1469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139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561795" y="1285419"/>
            <a:ext cx="1421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268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pic>
        <p:nvPicPr>
          <p:cNvPr id="1026" name="Picture 2" descr="http://qrcoder.ru/code/?https%3A%2F%2Ft.me%2F%2BnWfTtRbDTbBkMjQ6&amp;4&amp;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275" y="4768099"/>
            <a:ext cx="1332948" cy="1332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Прямоугольник 17"/>
          <p:cNvSpPr/>
          <p:nvPr/>
        </p:nvSpPr>
        <p:spPr>
          <a:xfrm>
            <a:off x="2735361" y="6101047"/>
            <a:ext cx="951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34088" y="412303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290 </a:t>
            </a:r>
          </a:p>
          <a:p>
            <a:pPr algn="ctr"/>
            <a:r>
              <a:rPr lang="ru-RU" sz="14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2082393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229424" y="52578"/>
            <a:ext cx="9384149" cy="10304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  <a:defRPr/>
            </a:pP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Каналы коммуникаций с педагогами Центров «Точка Роста»  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AE22548-0832-4A56-B19C-ECA8C69E2D05}"/>
              </a:ext>
            </a:extLst>
          </p:cNvPr>
          <p:cNvGrpSpPr/>
          <p:nvPr/>
        </p:nvGrpSpPr>
        <p:grpSpPr>
          <a:xfrm>
            <a:off x="240767" y="2183650"/>
            <a:ext cx="10245714" cy="4348914"/>
            <a:chOff x="1443568" y="4116825"/>
            <a:chExt cx="9255116" cy="3928442"/>
          </a:xfrm>
        </p:grpSpPr>
        <p:pic>
          <p:nvPicPr>
            <p:cNvPr id="15" name="Picture 2" descr="http://qrcoder.ru/code/?https%3A%2F%2Ft.me%2Fjoinchat%2FJ0_WEEV-QNZIzKQ4z5ZH7A&amp;4&amp;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9849" y="4226240"/>
              <a:ext cx="1140222" cy="11402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1399" y="6539112"/>
              <a:ext cx="1133856" cy="113385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Прямоугольник 16"/>
            <p:cNvSpPr/>
            <p:nvPr/>
          </p:nvSpPr>
          <p:spPr>
            <a:xfrm>
              <a:off x="3369580" y="5366462"/>
              <a:ext cx="1270491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Технология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878441" y="7711644"/>
              <a:ext cx="659138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ОБЖ</a:t>
              </a:r>
            </a:p>
          </p:txBody>
        </p:sp>
        <p:pic>
          <p:nvPicPr>
            <p:cNvPr id="19" name="Picture 4" descr="http://qrcoder.ru/code/?https%3A%2F%2Ft.me%2Fjoinchat%2FFwMR1hUstUUnjeTn9NZMyA&amp;4&amp;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896" y="6520943"/>
              <a:ext cx="1198718" cy="11987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Прямоугольник 19"/>
            <p:cNvSpPr/>
            <p:nvPr/>
          </p:nvSpPr>
          <p:spPr>
            <a:xfrm>
              <a:off x="3476993" y="7711644"/>
              <a:ext cx="1513469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Информатика</a:t>
              </a: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2978" y="4224185"/>
              <a:ext cx="1142277" cy="114227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3" name="Прямоугольник 22"/>
            <p:cNvSpPr/>
            <p:nvPr/>
          </p:nvSpPr>
          <p:spPr>
            <a:xfrm>
              <a:off x="1443568" y="5370611"/>
              <a:ext cx="1727544" cy="583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Шахматы </a:t>
              </a:r>
              <a:br>
                <a: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«Точка Роста»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53651" y="6466611"/>
              <a:ext cx="1245033" cy="124503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5" name="Прямоугольник 24"/>
            <p:cNvSpPr/>
            <p:nvPr/>
          </p:nvSpPr>
          <p:spPr>
            <a:xfrm>
              <a:off x="9679265" y="7672967"/>
              <a:ext cx="793804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Химия</a:t>
              </a: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53651" y="4116825"/>
              <a:ext cx="1198718" cy="11987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7" name="Прямоугольник 26"/>
            <p:cNvSpPr/>
            <p:nvPr/>
          </p:nvSpPr>
          <p:spPr>
            <a:xfrm>
              <a:off x="9514607" y="5324552"/>
              <a:ext cx="1076805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Биология</a:t>
              </a: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88591" y="4116825"/>
              <a:ext cx="1182809" cy="11828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9" name="Прямоугольник 28"/>
            <p:cNvSpPr/>
            <p:nvPr/>
          </p:nvSpPr>
          <p:spPr>
            <a:xfrm>
              <a:off x="7748225" y="5291170"/>
              <a:ext cx="863540" cy="333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32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Физика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53971" y="1660966"/>
            <a:ext cx="1249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468 </a:t>
            </a:r>
          </a:p>
          <a:p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70060" y="1662600"/>
            <a:ext cx="1249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1055 </a:t>
            </a:r>
          </a:p>
          <a:p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6285" y="4358107"/>
            <a:ext cx="114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484 </a:t>
            </a:r>
          </a:p>
          <a:p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33843" y="4310203"/>
            <a:ext cx="1249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1160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175578" y="1543022"/>
            <a:ext cx="114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362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347930" y="1559196"/>
            <a:ext cx="1024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321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179007" y="4280426"/>
            <a:ext cx="1307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306 </a:t>
            </a:r>
          </a:p>
          <a:p>
            <a:pPr algn="ctr"/>
            <a:r>
              <a:rPr lang="ru-RU" sz="16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</a:t>
            </a:r>
          </a:p>
        </p:txBody>
      </p:sp>
    </p:spTree>
    <p:extLst>
      <p:ext uri="{BB962C8B-B14F-4D97-AF65-F5344CB8AC3E}">
        <p14:creationId xmlns:p14="http://schemas.microsoft.com/office/powerpoint/2010/main" val="2261195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5"/>
            <a:ext cx="10515600" cy="606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Координаторы проекта: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03" y="1203486"/>
            <a:ext cx="1435407" cy="13835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35" y="1372831"/>
            <a:ext cx="1250355" cy="1229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61" y="3184803"/>
            <a:ext cx="1168889" cy="13830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84" y="3072330"/>
            <a:ext cx="1257287" cy="13634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8"/>
          <a:stretch/>
        </p:blipFill>
        <p:spPr>
          <a:xfrm>
            <a:off x="6337161" y="5020991"/>
            <a:ext cx="1168889" cy="13637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F44BF2-7AC1-BE45-BB83-D98C102E668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582" b="15155"/>
          <a:stretch/>
        </p:blipFill>
        <p:spPr>
          <a:xfrm>
            <a:off x="293584" y="4979774"/>
            <a:ext cx="1250354" cy="130970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639310" y="1203486"/>
            <a:ext cx="4591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Организационно-информационное сопровождение  </a:t>
            </a:r>
          </a:p>
          <a:p>
            <a:r>
              <a:rPr lang="ru-RU" b="1" dirty="0"/>
              <a:t>Антоненко Игорь Павлович</a:t>
            </a:r>
          </a:p>
          <a:p>
            <a:r>
              <a:rPr lang="ru-RU" b="1" dirty="0"/>
              <a:t>antonenkoip@apkpro.ru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91189" y="1334991"/>
            <a:ext cx="44238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Организационно-методическое и содержательное сопровождение </a:t>
            </a:r>
          </a:p>
          <a:p>
            <a:r>
              <a:rPr lang="ru-RU" b="1" dirty="0"/>
              <a:t>Воробьев Михаил Владимирович</a:t>
            </a:r>
            <a:endParaRPr lang="ru-RU" sz="1600" b="1" dirty="0"/>
          </a:p>
          <a:p>
            <a:r>
              <a:rPr lang="en-US" b="1" dirty="0"/>
              <a:t>vorobevmv@apkpro.ru</a:t>
            </a:r>
            <a:endParaRPr lang="ru-RU" b="1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414A98D0-A18C-45B0-A293-575FF2DADA17}"/>
              </a:ext>
            </a:extLst>
          </p:cNvPr>
          <p:cNvSpPr txBox="1">
            <a:spLocks/>
          </p:cNvSpPr>
          <p:nvPr/>
        </p:nvSpPr>
        <p:spPr>
          <a:xfrm>
            <a:off x="1835657" y="3210208"/>
            <a:ext cx="3832588" cy="1354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Инфраструктурное </a:t>
            </a:r>
            <a:b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Милова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Ирина Сергеевна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milovais@apkpro.ru</a:t>
            </a:r>
            <a:endParaRPr lang="ru-RU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414A98D0-A18C-45B0-A293-575FF2DADA17}"/>
              </a:ext>
            </a:extLst>
          </p:cNvPr>
          <p:cNvSpPr txBox="1">
            <a:spLocks/>
          </p:cNvSpPr>
          <p:nvPr/>
        </p:nvSpPr>
        <p:spPr>
          <a:xfrm>
            <a:off x="7774202" y="5020991"/>
            <a:ext cx="3832588" cy="1354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Оформление и зонирование помещений центра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Хомякова Васса Романовна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khomyakovavr@apkpro.ru</a:t>
            </a:r>
            <a:endParaRPr lang="ru-RU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414A98D0-A18C-45B0-A293-575FF2DADA17}"/>
              </a:ext>
            </a:extLst>
          </p:cNvPr>
          <p:cNvSpPr txBox="1">
            <a:spLocks/>
          </p:cNvSpPr>
          <p:nvPr/>
        </p:nvSpPr>
        <p:spPr>
          <a:xfrm>
            <a:off x="7729758" y="3139977"/>
            <a:ext cx="3921476" cy="176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Инфраструктурное </a:t>
            </a:r>
            <a:b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сопровождение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Иванов Алексей Александрович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ivanovaa@apkpro.ru</a:t>
            </a:r>
            <a:endParaRPr lang="ru-RU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54432" y="4826675"/>
            <a:ext cx="33265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ru-RU" dirty="0">
                <a:sym typeface="Calibri"/>
              </a:rPr>
              <a:t>Организационно-методическая </a:t>
            </a:r>
            <a:br>
              <a:rPr lang="ru-RU" dirty="0">
                <a:sym typeface="Calibri"/>
              </a:rPr>
            </a:br>
            <a:r>
              <a:rPr lang="ru-RU" dirty="0">
                <a:sym typeface="Calibri"/>
              </a:rPr>
              <a:t>поддержка и содержательное </a:t>
            </a:r>
            <a:br>
              <a:rPr lang="ru-RU" dirty="0">
                <a:sym typeface="Calibri"/>
              </a:rPr>
            </a:br>
            <a:r>
              <a:rPr lang="ru-RU" dirty="0">
                <a:sym typeface="Calibri"/>
              </a:rPr>
              <a:t>сопровождение</a:t>
            </a:r>
          </a:p>
          <a:p>
            <a:pPr>
              <a:buSzPct val="100000"/>
            </a:pPr>
            <a:r>
              <a:rPr lang="ru-RU" b="1" dirty="0" err="1">
                <a:sym typeface="Arial"/>
              </a:rPr>
              <a:t>Бурухина</a:t>
            </a:r>
            <a:r>
              <a:rPr lang="ru-RU" b="1" dirty="0">
                <a:sym typeface="Arial"/>
              </a:rPr>
              <a:t> Дарья Юрьевна</a:t>
            </a:r>
          </a:p>
          <a:p>
            <a:pPr>
              <a:buSzPct val="100000"/>
            </a:pPr>
            <a:r>
              <a:rPr lang="en-US" b="1" dirty="0">
                <a:sym typeface="Arial"/>
              </a:rPr>
              <a:t>buruhinadu@apkpro.ru </a:t>
            </a:r>
            <a:endParaRPr lang="ru-RU" b="1" dirty="0">
              <a:sym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054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851497"/>
            <a:ext cx="7622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перечне оборудования и средств воспитания   для центров «Точка роста» на базе общеобразовательных организаций 2022 году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E5C08-2F3C-4A43-9FF9-1D966DEE6A0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A25F-149E-415D-BEFC-977046C76608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35FDA3-341A-4688-BB92-CBE98E5B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42815" r="61010" b="45495"/>
          <a:stretch/>
        </p:blipFill>
        <p:spPr>
          <a:xfrm>
            <a:off x="8558712" y="4465442"/>
            <a:ext cx="2099273" cy="7078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659982" y="4751103"/>
            <a:ext cx="70858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Милова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Ирина Сергеевна,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заместитель начальника отдела инфраструктурного сопровождения нацпроекта «Образование»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1830299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87804" y="3686495"/>
            <a:ext cx="56526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75075"/>
                </a:solidFill>
                <a:sym typeface="Calibri"/>
              </a:rPr>
              <a:t> </a:t>
            </a:r>
            <a:endParaRPr lang="ru-RU" sz="2400" b="1" dirty="0">
              <a:solidFill>
                <a:srgbClr val="375075"/>
              </a:solidFill>
            </a:endParaRPr>
          </a:p>
          <a:p>
            <a:r>
              <a:rPr lang="ru-RU" sz="2400" b="1" dirty="0">
                <a:solidFill>
                  <a:srgbClr val="375075"/>
                </a:solidFill>
              </a:rPr>
              <a:t> </a:t>
            </a:r>
            <a:endParaRPr lang="ru-RU" sz="2400" b="1" dirty="0">
              <a:solidFill>
                <a:srgbClr val="375075"/>
              </a:solidFill>
              <a:sym typeface="Calibri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D6CC42A-FF9C-4D5C-9107-8E46BE3B88C6}"/>
              </a:ext>
            </a:extLst>
          </p:cNvPr>
          <p:cNvSpPr txBox="1">
            <a:spLocks/>
          </p:cNvSpPr>
          <p:nvPr/>
        </p:nvSpPr>
        <p:spPr>
          <a:xfrm>
            <a:off x="333656" y="72569"/>
            <a:ext cx="6835366" cy="83099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ru-RU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/>
            </a:pPr>
            <a:br>
              <a:rPr lang="ru-RU" sz="28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solidFill>
                <a:srgbClr val="64BDE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1063188" y="2948583"/>
            <a:ext cx="3737849" cy="971676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800" b="1" kern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Методическими рекомендациями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EFF0531-83F3-41F5-A002-02B1E57D213C}"/>
              </a:ext>
            </a:extLst>
          </p:cNvPr>
          <p:cNvSpPr/>
          <p:nvPr/>
        </p:nvSpPr>
        <p:spPr>
          <a:xfrm>
            <a:off x="1063188" y="3963067"/>
            <a:ext cx="2084727" cy="441275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/>
          <a:p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 России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8AF2D5-D5B3-431B-854C-8CE51D06B7CA}"/>
              </a:ext>
            </a:extLst>
          </p:cNvPr>
          <p:cNvSpPr/>
          <p:nvPr/>
        </p:nvSpPr>
        <p:spPr>
          <a:xfrm>
            <a:off x="1036775" y="4805619"/>
            <a:ext cx="3412133" cy="901976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800" b="1" kern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Регламентом соответствия ИЛ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EAFEAD-935F-453B-86FE-1A61A9C6DB54}"/>
              </a:ext>
            </a:extLst>
          </p:cNvPr>
          <p:cNvSpPr/>
          <p:nvPr/>
        </p:nvSpPr>
        <p:spPr>
          <a:xfrm>
            <a:off x="1032542" y="5743774"/>
            <a:ext cx="2115373" cy="938155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/>
          <a:p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Академия Минпросвещения</a:t>
            </a:r>
          </a:p>
          <a:p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60022FB-BEAB-4134-9660-68D22B2CD46F}"/>
              </a:ext>
            </a:extLst>
          </p:cNvPr>
          <p:cNvSpPr/>
          <p:nvPr/>
        </p:nvSpPr>
        <p:spPr>
          <a:xfrm>
            <a:off x="7244862" y="5746416"/>
            <a:ext cx="3956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375075"/>
                </a:solidFill>
              </a:rPr>
              <a:t>*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принимая во внимание потребности участвующих в проекте общеобразовательных организаций субъекта Российской Федерации и бюджет проекта, состоящий из субсидии из федерального бюджета и бюджетных ассигнований регионального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AF7D4C92-A3DD-4C03-B999-B49D202D01E8}"/>
              </a:ext>
            </a:extLst>
          </p:cNvPr>
          <p:cNvSpPr txBox="1">
            <a:spLocks/>
          </p:cNvSpPr>
          <p:nvPr/>
        </p:nvSpPr>
        <p:spPr>
          <a:xfrm>
            <a:off x="89308" y="166644"/>
            <a:ext cx="8177450" cy="642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Инфраструктурные листы 2022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3E192D01-BE29-4680-9F9E-9B9110992DD8}"/>
              </a:ext>
            </a:extLst>
          </p:cNvPr>
          <p:cNvCxnSpPr>
            <a:cxnSpLocks/>
          </p:cNvCxnSpPr>
          <p:nvPr/>
        </p:nvCxnSpPr>
        <p:spPr>
          <a:xfrm flipH="1" flipV="1">
            <a:off x="7388692" y="5682927"/>
            <a:ext cx="3733565" cy="1910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99439" y="1970017"/>
            <a:ext cx="4697953" cy="83099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Руководствуясь:</a:t>
            </a:r>
          </a:p>
          <a:p>
            <a:pPr algn="just"/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4089" y="4633191"/>
            <a:ext cx="4128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Модуле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«Управление инфраструктурными листами» СУПД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6381038" y="3019957"/>
            <a:ext cx="614421" cy="1464747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772B73-8B7C-4C5D-BBEC-159B8AE05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692" y="3109131"/>
            <a:ext cx="3656448" cy="133760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52127" y="1210769"/>
            <a:ext cx="5293309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КООРДИНАТОР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80889" y="1989452"/>
            <a:ext cx="4864251" cy="83099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инфраструктурный лист*: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83099" y="3236719"/>
            <a:ext cx="349443" cy="542450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800" b="1" kern="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83098" y="5014071"/>
            <a:ext cx="349443" cy="542450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800" b="1" kern="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1573" y="5779663"/>
            <a:ext cx="2695819" cy="582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ru-RU" sz="1600" dirty="0">
                <a:ln w="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от 09.11.2021 № 4083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964255" y="3978898"/>
            <a:ext cx="2233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1600" dirty="0">
                <a:ln w="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01.11.2021 № ТВ-1913/02</a:t>
            </a:r>
            <a:endParaRPr lang="ru-RU" sz="1600" dirty="0">
              <a:ln w="0"/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E192D01-BE29-4680-9F9E-9B9110992DD8}"/>
              </a:ext>
            </a:extLst>
          </p:cNvPr>
          <p:cNvCxnSpPr>
            <a:cxnSpLocks/>
          </p:cNvCxnSpPr>
          <p:nvPr/>
        </p:nvCxnSpPr>
        <p:spPr>
          <a:xfrm flipH="1" flipV="1">
            <a:off x="2073854" y="4723005"/>
            <a:ext cx="1767523" cy="4776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449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106387" y="1249138"/>
            <a:ext cx="4872601" cy="5567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lIns="68580" tIns="34290" rIns="68580" bIns="3429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предоставления заключений о соответствии ИЛ ЕТС: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7" y="2340620"/>
            <a:ext cx="1265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РВПО1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8027" y="2341570"/>
            <a:ext cx="1243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РВПО2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0981" y="2340622"/>
            <a:ext cx="1070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ФО1</a:t>
            </a:r>
            <a:endParaRPr lang="ru-RU" sz="2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5028" y="2340621"/>
            <a:ext cx="88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ФО2</a:t>
            </a:r>
            <a:endParaRPr lang="ru-RU" sz="2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1739505" y="3757541"/>
            <a:ext cx="8493919" cy="41128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ru-RU" sz="2100" b="1" dirty="0">
              <a:solidFill>
                <a:srgbClr val="3750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728559" y="2590346"/>
            <a:ext cx="345863" cy="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859334" y="2586961"/>
            <a:ext cx="283238" cy="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1153052" y="2507364"/>
            <a:ext cx="410981" cy="321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179030" y="2682812"/>
            <a:ext cx="410983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 rot="5400000" flipH="1">
            <a:off x="3191294" y="1323154"/>
            <a:ext cx="7" cy="2868994"/>
          </a:xfrm>
          <a:prstGeom prst="bentConnector3">
            <a:avLst>
              <a:gd name="adj1" fmla="val -2147483647"/>
            </a:avLst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22582" y="2889863"/>
            <a:ext cx="16963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доработку</a:t>
            </a:r>
          </a:p>
        </p:txBody>
      </p:sp>
      <p:sp>
        <p:nvSpPr>
          <p:cNvPr id="22" name="Левая фигурная скобка 21"/>
          <p:cNvSpPr/>
          <p:nvPr/>
        </p:nvSpPr>
        <p:spPr>
          <a:xfrm rot="5400000" flipH="1">
            <a:off x="2367861" y="978894"/>
            <a:ext cx="296453" cy="4764722"/>
          </a:xfrm>
          <a:prstGeom prst="leftBrace">
            <a:avLst>
              <a:gd name="adj1" fmla="val 38557"/>
              <a:gd name="adj2" fmla="val 50000"/>
            </a:avLst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</p:txBody>
      </p:sp>
      <p:sp>
        <p:nvSpPr>
          <p:cNvPr id="28" name="TextBox 27"/>
          <p:cNvSpPr txBox="1"/>
          <p:nvPr/>
        </p:nvSpPr>
        <p:spPr>
          <a:xfrm>
            <a:off x="1569300" y="3550012"/>
            <a:ext cx="19697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модуле в СУПД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3727" y="4709974"/>
            <a:ext cx="47647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Инфраструктурный лист с сопроводительным письмом в адрес ФО</a:t>
            </a:r>
          </a:p>
        </p:txBody>
      </p:sp>
      <p:sp>
        <p:nvSpPr>
          <p:cNvPr id="33" name="Левая фигурная скобка 32"/>
          <p:cNvSpPr/>
          <p:nvPr/>
        </p:nvSpPr>
        <p:spPr>
          <a:xfrm rot="5400000" flipH="1">
            <a:off x="2330701" y="2979165"/>
            <a:ext cx="316097" cy="4764724"/>
          </a:xfrm>
          <a:prstGeom prst="leftBrace">
            <a:avLst>
              <a:gd name="adj1" fmla="val 52837"/>
              <a:gd name="adj2" fmla="val 50000"/>
            </a:avLst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  <a:p>
            <a:pPr algn="ctr"/>
            <a:endParaRPr lang="ru-RU" sz="1350" dirty="0"/>
          </a:p>
        </p:txBody>
      </p:sp>
      <p:sp>
        <p:nvSpPr>
          <p:cNvPr id="34" name="TextBox 33"/>
          <p:cNvSpPr txBox="1"/>
          <p:nvPr/>
        </p:nvSpPr>
        <p:spPr>
          <a:xfrm>
            <a:off x="1438818" y="5613721"/>
            <a:ext cx="21394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Электронной почтой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84776" y="1245865"/>
            <a:ext cx="2643447" cy="95410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Регламентированные сроки обработки документов Федеральным оператором </a:t>
            </a:r>
            <a:r>
              <a:rPr lang="ru-RU" sz="1400" b="1" kern="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09058" y="2428672"/>
            <a:ext cx="270500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Clr>
                <a:srgbClr val="64BDE1"/>
              </a:buClr>
              <a:buFont typeface="+mj-lt"/>
              <a:buAutoNum type="arabicPeriod"/>
            </a:pP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Первичное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рассмотрение ИЛ ФПО в СУПД НПО -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не более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 рабочих дней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57175" indent="-257175" algn="just">
              <a:buClr>
                <a:srgbClr val="64BDE1"/>
              </a:buClr>
              <a:buFont typeface="+mj-lt"/>
              <a:buAutoNum type="arabicPeriod"/>
            </a:pP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Рассмотрение ИЛ ФПО в СУПД НПО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устранения замечаний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не более                        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рабочих дней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57175" indent="-257175" algn="just">
              <a:buClr>
                <a:srgbClr val="64BDE1"/>
              </a:buClr>
              <a:buFont typeface="+mj-lt"/>
              <a:buAutoNum type="arabicPeriod"/>
            </a:pP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Направление ФО/ВПО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письма с Заключением 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 соответствии ИЛ -                      не более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рабочих дней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5336931" y="1245865"/>
            <a:ext cx="2537896" cy="710588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обучающее видео по работе в модуле СУПД: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643" y="2029100"/>
            <a:ext cx="1876058" cy="187605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5336350" y="3943676"/>
            <a:ext cx="2536644" cy="498276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инструкцию по работе в модуле СУПД: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685" y="4571672"/>
            <a:ext cx="1757973" cy="17579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91838" y="4821472"/>
            <a:ext cx="30808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64BDE1"/>
              </a:buClr>
            </a:pPr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Сроки направления документов Региональным координатором рассчитываются самостоятельно, </a:t>
            </a:r>
            <a:r>
              <a:rPr lang="ru-RU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УЧИТЫВАЯ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заявленные ФО сроки для обработки документов, необходимости подготовки конкурсной документации и планируемой датой объявления закупок</a:t>
            </a:r>
            <a:r>
              <a:rPr lang="ru-RU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000" b="1" i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AF7D4C92-A3DD-4C03-B999-B49D202D01E8}"/>
              </a:ext>
            </a:extLst>
          </p:cNvPr>
          <p:cNvSpPr txBox="1">
            <a:spLocks/>
          </p:cNvSpPr>
          <p:nvPr/>
        </p:nvSpPr>
        <p:spPr>
          <a:xfrm>
            <a:off x="72691" y="228843"/>
            <a:ext cx="8177450" cy="642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Инфраструктурные листы 2022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49061" y="4096711"/>
            <a:ext cx="773521" cy="3231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49061" y="1956453"/>
            <a:ext cx="773521" cy="3231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E192D01-BE29-4680-9F9E-9B9110992DD8}"/>
              </a:ext>
            </a:extLst>
          </p:cNvPr>
          <p:cNvCxnSpPr>
            <a:cxnSpLocks/>
          </p:cNvCxnSpPr>
          <p:nvPr/>
        </p:nvCxnSpPr>
        <p:spPr>
          <a:xfrm flipH="1" flipV="1">
            <a:off x="8374962" y="4709974"/>
            <a:ext cx="2514590" cy="1283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5164764" y="1629183"/>
            <a:ext cx="2160" cy="4667996"/>
          </a:xfrm>
          <a:prstGeom prst="line">
            <a:avLst/>
          </a:prstGeom>
          <a:ln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8078023" y="1629183"/>
            <a:ext cx="2160" cy="4667996"/>
          </a:xfrm>
          <a:prstGeom prst="line">
            <a:avLst/>
          </a:prstGeom>
          <a:ln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33726" y="4709974"/>
            <a:ext cx="47647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Инфраструктурный лист с сопроводительным письмом в адрес ФО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22096" y="6169767"/>
            <a:ext cx="2020322" cy="600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15.02.2022 г.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Крайняя дата размещения закупочных процедур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E192D01-BE29-4680-9F9E-9B9110992DD8}"/>
              </a:ext>
            </a:extLst>
          </p:cNvPr>
          <p:cNvCxnSpPr>
            <a:cxnSpLocks/>
          </p:cNvCxnSpPr>
          <p:nvPr/>
        </p:nvCxnSpPr>
        <p:spPr>
          <a:xfrm flipH="1" flipV="1">
            <a:off x="8374962" y="6076104"/>
            <a:ext cx="2514590" cy="1283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90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147" y="123495"/>
            <a:ext cx="99493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Субъекты РФ </a:t>
            </a:r>
          </a:p>
          <a:p>
            <a:pPr algn="just">
              <a:defRPr/>
            </a:pPr>
            <a:r>
              <a:rPr lang="ru-RU" sz="24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приступившие к формированию и утверждению ИЛ на 2022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042" y="3083953"/>
            <a:ext cx="1831784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Иркутская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Карачаево-Черкесская Республика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Липецкая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Омская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Приморский край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Калмыкия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Карелия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Самарская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Сахалинская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Ханты-Мансийский АО – Югра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Ямало-Ненецкий АО</a:t>
            </a:r>
            <a:endParaRPr lang="ru-RU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2697" y="2350878"/>
            <a:ext cx="2305398" cy="30162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Архангельская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Астраханская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Владимирская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Ивановская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Кабардино-Балкарская Республика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Калужская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Камчатский край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Кировская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Краснодарский край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Курганская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Магаданская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Мурманская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Нижегородская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Новосибирская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Орловская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Пензенская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Адыгея (Адыгея)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Дагестан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59161" y="6345576"/>
            <a:ext cx="3631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по состоянию на 08.12.2021 18:00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170799" y="1720730"/>
            <a:ext cx="3437743" cy="766462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Завершены этапы по предоставлению заключения о соответствии ИЛ ЕТС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3810764" y="1720730"/>
            <a:ext cx="2252211" cy="489154"/>
          </a:xfrm>
          <a:prstGeom prst="rect">
            <a:avLst/>
          </a:prstGeom>
          <a:noFill/>
          <a:ln w="571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 на проверке ФО в СУПД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3810763" y="5195066"/>
            <a:ext cx="2252211" cy="630484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 возвращен субъекту на доработку в СУПД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6265197" y="1720730"/>
            <a:ext cx="4611553" cy="489154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 не получен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810764" y="2350878"/>
            <a:ext cx="2269711" cy="27084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Амурская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Белгородская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Калининградская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Красноярский край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Ленинградская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Московская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Ненецкий АО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Новгородская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Пермский край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Псковская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Алтай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Бурятия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Крым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Ростовская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Ставропольский край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Томская область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Ульяновская область</a:t>
            </a:r>
            <a:endParaRPr lang="ru-RU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10764" y="5948762"/>
            <a:ext cx="2269711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Брянская область</a:t>
            </a:r>
          </a:p>
          <a:p>
            <a:pPr marL="342900" indent="-342900" algn="just">
              <a:buClr>
                <a:schemeClr val="accent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Еврейская АО</a:t>
            </a:r>
          </a:p>
          <a:p>
            <a:pPr marL="342900" indent="-342900" algn="just">
              <a:buClr>
                <a:schemeClr val="accent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Тамбовская область</a:t>
            </a:r>
          </a:p>
          <a:p>
            <a:pPr marL="342900" indent="-342900" algn="just">
              <a:buClr>
                <a:schemeClr val="accent2">
                  <a:lumMod val="40000"/>
                  <a:lumOff val="6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Тульская область</a:t>
            </a:r>
            <a:endParaRPr lang="ru-RU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170799" y="2638012"/>
            <a:ext cx="1620270" cy="291178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1975706" y="2638012"/>
            <a:ext cx="1632836" cy="281432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890862" y="3083953"/>
            <a:ext cx="1817474" cy="2400657"/>
          </a:xfrm>
          <a:prstGeom prst="rect">
            <a:avLst/>
          </a:prstGeom>
          <a:ln w="28575">
            <a:solidFill>
              <a:srgbClr val="00B050"/>
            </a:solidFill>
            <a:prstDash val="sysDash"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Волгоградская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Вологодская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Воронежская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Забайкальский край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Кемеровская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Костромская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Курская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Оренбургская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Башкортостан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Мордовия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Рязанская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Свердловская обл.</a:t>
            </a:r>
          </a:p>
          <a:p>
            <a:pPr marL="342900" indent="-342900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Смоленская обл.</a:t>
            </a:r>
            <a:endParaRPr lang="ru-RU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70973" y="2350878"/>
            <a:ext cx="2305398" cy="31700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Ингушетия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Коми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Марий Эл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Саха (Якутия)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Северная Осетия-Алания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Татарстан (Татарстан)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Тыва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Хакасия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Саратовская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Тверская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Удмуртская Республика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Хабаровский край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Челябинская область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Чеченская Республика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Чувашская Республика – Чувашия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Чукотский автономный округ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Ярославская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669346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0BF2C-2139-425B-B0C5-33104DD406CD}"/>
              </a:ext>
            </a:extLst>
          </p:cNvPr>
          <p:cNvSpPr txBox="1"/>
          <p:nvPr/>
        </p:nvSpPr>
        <p:spPr>
          <a:xfrm>
            <a:off x="0" y="317436"/>
            <a:ext cx="9996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Требования к формированию инфраструктуры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F60FE5-7664-4E09-94EF-F93A3652D897}"/>
              </a:ext>
            </a:extLst>
          </p:cNvPr>
          <p:cNvSpPr txBox="1"/>
          <p:nvPr/>
        </p:nvSpPr>
        <p:spPr>
          <a:xfrm>
            <a:off x="129888" y="1901647"/>
            <a:ext cx="1908215" cy="2781027"/>
          </a:xfrm>
          <a:prstGeom prst="rect">
            <a:avLst/>
          </a:prstGeom>
          <a:solidFill>
            <a:srgbClr val="0070C0"/>
          </a:solidFill>
        </p:spPr>
        <p:txBody>
          <a:bodyPr vert="vert270" wrap="square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 поставки</a:t>
            </a:r>
          </a:p>
          <a:p>
            <a:pPr algn="ctr"/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332033-B5FD-46C7-93D1-06A8150C91C2}"/>
              </a:ext>
            </a:extLst>
          </p:cNvPr>
          <p:cNvSpPr txBox="1"/>
          <p:nvPr/>
        </p:nvSpPr>
        <p:spPr>
          <a:xfrm>
            <a:off x="2011089" y="3092105"/>
            <a:ext cx="591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2C0E8-7727-4625-B1CE-F5E9B1D8285B}"/>
              </a:ext>
            </a:extLst>
          </p:cNvPr>
          <p:cNvSpPr txBox="1"/>
          <p:nvPr/>
        </p:nvSpPr>
        <p:spPr>
          <a:xfrm>
            <a:off x="2602487" y="1941587"/>
            <a:ext cx="3780691" cy="707886"/>
          </a:xfrm>
          <a:prstGeom prst="rect">
            <a:avLst/>
          </a:prstGeom>
          <a:solidFill>
            <a:srgbClr val="0070C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Базовая (обязательная) часть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7462BA14-91BA-4446-BA01-9E679F4DAD20}"/>
              </a:ext>
            </a:extLst>
          </p:cNvPr>
          <p:cNvGraphicFramePr>
            <a:graphicFrameLocks noGrp="1"/>
          </p:cNvGraphicFramePr>
          <p:nvPr/>
        </p:nvGraphicFramePr>
        <p:xfrm>
          <a:off x="2670610" y="2878293"/>
          <a:ext cx="3893350" cy="9944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93350">
                  <a:extLst>
                    <a:ext uri="{9D8B030D-6E8A-4147-A177-3AD203B41FA5}">
                      <a16:colId xmlns:a16="http://schemas.microsoft.com/office/drawing/2014/main" val="3299845815"/>
                    </a:ext>
                  </a:extLst>
                </a:gridCol>
              </a:tblGrid>
              <a:tr h="315409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Естественнонаучная направленность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7228311"/>
                  </a:ext>
                </a:extLst>
              </a:tr>
              <a:tr h="470687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Компьютерное</a:t>
                      </a:r>
                      <a:r>
                        <a:rPr lang="ru-RU" sz="16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31875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08074E7-07F9-4077-8E7F-ABCF2823BAAD}"/>
              </a:ext>
            </a:extLst>
          </p:cNvPr>
          <p:cNvSpPr txBox="1"/>
          <p:nvPr/>
        </p:nvSpPr>
        <p:spPr>
          <a:xfrm>
            <a:off x="6451059" y="2968995"/>
            <a:ext cx="574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C202E8-C887-4869-A394-0ABCCD8358FF}"/>
              </a:ext>
            </a:extLst>
          </p:cNvPr>
          <p:cNvSpPr txBox="1"/>
          <p:nvPr/>
        </p:nvSpPr>
        <p:spPr>
          <a:xfrm>
            <a:off x="7025347" y="1941587"/>
            <a:ext cx="4131506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Дополнительное оборудование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74E7C4C6-DBA4-47C3-8683-38A2F79BAE1F}"/>
              </a:ext>
            </a:extLst>
          </p:cNvPr>
          <p:cNvGraphicFramePr>
            <a:graphicFrameLocks noGrp="1"/>
          </p:cNvGraphicFramePr>
          <p:nvPr/>
        </p:nvGraphicFramePr>
        <p:xfrm>
          <a:off x="7071734" y="2874690"/>
          <a:ext cx="4131506" cy="14916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31506">
                  <a:extLst>
                    <a:ext uri="{9D8B030D-6E8A-4147-A177-3AD203B41FA5}">
                      <a16:colId xmlns:a16="http://schemas.microsoft.com/office/drawing/2014/main" val="3287407046"/>
                    </a:ext>
                  </a:extLst>
                </a:gridCol>
              </a:tblGrid>
              <a:tr h="413727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Естественнонаучная направленность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01379122"/>
                  </a:ext>
                </a:extLst>
              </a:tr>
              <a:tr h="413727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Технологическая направленность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8375105"/>
                  </a:ext>
                </a:extLst>
              </a:tr>
              <a:tr h="413727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Компьютерное</a:t>
                      </a:r>
                      <a:r>
                        <a:rPr lang="ru-RU" sz="16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895672"/>
                  </a:ext>
                </a:extLst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>
            <a:off x="3735895" y="5270744"/>
            <a:ext cx="7326645" cy="1"/>
          </a:xfrm>
          <a:prstGeom prst="line">
            <a:avLst/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735895" y="5498312"/>
            <a:ext cx="72684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Региональные координаторы при формировании инфраструктурного листа вправе обеспечивать количество и технические характеристики оборудования, превышающее установленное методическими рекомендациями.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оснащаемых центров «Точка Роста» должно соответствовать показателю, указанному в Соглашении о предоставлении субсидии из федерального бюджета.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42946" y="4382592"/>
            <a:ext cx="2513907" cy="6001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100" i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Возможна частичная комплектация, исходя из образовательных потребностей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C10C9D3-0313-4BC1-9419-E2156814677D}"/>
              </a:ext>
            </a:extLst>
          </p:cNvPr>
          <p:cNvSpPr/>
          <p:nvPr/>
        </p:nvSpPr>
        <p:spPr>
          <a:xfrm>
            <a:off x="4701784" y="4493578"/>
            <a:ext cx="1681394" cy="2616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Полная комплектация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8FE15A-E702-4A86-8338-1E44AC3168D4}"/>
              </a:ext>
            </a:extLst>
          </p:cNvPr>
          <p:cNvSpPr txBox="1"/>
          <p:nvPr/>
        </p:nvSpPr>
        <p:spPr>
          <a:xfrm>
            <a:off x="129888" y="4954738"/>
            <a:ext cx="1908215" cy="1200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Отдельный комплект «Стандарт» исключен</a:t>
            </a:r>
          </a:p>
        </p:txBody>
      </p:sp>
    </p:spTree>
    <p:extLst>
      <p:ext uri="{BB962C8B-B14F-4D97-AF65-F5344CB8AC3E}">
        <p14:creationId xmlns:p14="http://schemas.microsoft.com/office/powerpoint/2010/main" val="1923798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F18F1C6-F2FC-4AC8-9C28-B0A33FE65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35" y="3495017"/>
            <a:ext cx="847458" cy="847458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C03CD559-E2DF-4028-BECE-A78C34808915}"/>
              </a:ext>
            </a:extLst>
          </p:cNvPr>
          <p:cNvSpPr txBox="1">
            <a:spLocks/>
          </p:cNvSpPr>
          <p:nvPr/>
        </p:nvSpPr>
        <p:spPr>
          <a:xfrm>
            <a:off x="134538" y="232934"/>
            <a:ext cx="7910423" cy="600649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80000"/>
              </a:lnSpc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базовой (обязательной) части</a:t>
            </a:r>
          </a:p>
        </p:txBody>
      </p:sp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31B123E3-99F1-4B0A-B36B-1CAE6909ED11}"/>
              </a:ext>
            </a:extLst>
          </p:cNvPr>
          <p:cNvGraphicFramePr>
            <a:graphicFrameLocks noGrp="1"/>
          </p:cNvGraphicFramePr>
          <p:nvPr/>
        </p:nvGraphicFramePr>
        <p:xfrm>
          <a:off x="272464" y="2267969"/>
          <a:ext cx="5090746" cy="2223414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835851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848377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  <a:gridCol w="1406518">
                  <a:extLst>
                    <a:ext uri="{9D8B030D-6E8A-4147-A177-3AD203B41FA5}">
                      <a16:colId xmlns:a16="http://schemas.microsoft.com/office/drawing/2014/main" val="336496423"/>
                    </a:ext>
                  </a:extLst>
                </a:gridCol>
              </a:tblGrid>
              <a:tr h="237839"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Малокомплектные</a:t>
                      </a:r>
                      <a:r>
                        <a:rPr lang="ru-RU" sz="9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ОО*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80145231"/>
                  </a:ext>
                </a:extLst>
              </a:tr>
              <a:tr h="691119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биологии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663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физике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20554593"/>
                  </a:ext>
                </a:extLst>
              </a:tr>
              <a:tr h="6312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химии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24164178"/>
                  </a:ext>
                </a:extLst>
              </a:tr>
            </a:tbl>
          </a:graphicData>
        </a:graphic>
      </p:graphicFrame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202CD9D-94C7-4921-A040-098CEC41C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446" y="4600316"/>
            <a:ext cx="3226781" cy="1999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E1AB4CD-F39B-4A73-A5A1-D35DFE535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075" y="2602403"/>
            <a:ext cx="1131579" cy="852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5964075" y="1342484"/>
            <a:ext cx="4876840" cy="644578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Aft>
                <a:spcPts val="600"/>
              </a:spcAft>
            </a:pPr>
            <a:r>
              <a:rPr lang="ru-RU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Компьютерное оборудование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307539" y="1342484"/>
            <a:ext cx="3244943" cy="304311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Естественнонаучный профиль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272464" y="1340519"/>
            <a:ext cx="5090746" cy="646543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Aft>
                <a:spcPts val="600"/>
              </a:spcAft>
            </a:pPr>
            <a:r>
              <a:rPr lang="ru-RU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 направленность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31B123E3-99F1-4B0A-B36B-1CAE6909ED11}"/>
              </a:ext>
            </a:extLst>
          </p:cNvPr>
          <p:cNvGraphicFramePr>
            <a:graphicFrameLocks noGrp="1"/>
          </p:cNvGraphicFramePr>
          <p:nvPr/>
        </p:nvGraphicFramePr>
        <p:xfrm>
          <a:off x="5964075" y="2267969"/>
          <a:ext cx="4876840" cy="189150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203189">
                  <a:extLst>
                    <a:ext uri="{9D8B030D-6E8A-4147-A177-3AD203B41FA5}">
                      <a16:colId xmlns:a16="http://schemas.microsoft.com/office/drawing/2014/main" val="1715686711"/>
                    </a:ext>
                  </a:extLst>
                </a:gridCol>
                <a:gridCol w="1512186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789865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36496423"/>
                    </a:ext>
                  </a:extLst>
                </a:gridCol>
              </a:tblGrid>
              <a:tr h="351079"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Малокомплектные</a:t>
                      </a:r>
                      <a:r>
                        <a:rPr lang="ru-RU" sz="9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ОО*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80145231"/>
                  </a:ext>
                </a:extLst>
              </a:tr>
              <a:tr h="923215"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Ноутбук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617210"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МФУ (принтер, сканер, копир)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20554593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048F7B4-F2F2-47AC-94FA-4099194010A4}"/>
              </a:ext>
            </a:extLst>
          </p:cNvPr>
          <p:cNvSpPr txBox="1"/>
          <p:nvPr/>
        </p:nvSpPr>
        <p:spPr>
          <a:xfrm>
            <a:off x="5761828" y="5953002"/>
            <a:ext cx="5316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* Для малокомплектных общеобразовательных организаций объем единиц средств обучения и воспитания представляется в меньшем количестве.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8524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F18F1C6-F2FC-4AC8-9C28-B0A33FE65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604" y="5293554"/>
            <a:ext cx="649644" cy="649644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C03CD559-E2DF-4028-BECE-A78C34808915}"/>
              </a:ext>
            </a:extLst>
          </p:cNvPr>
          <p:cNvSpPr txBox="1">
            <a:spLocks/>
          </p:cNvSpPr>
          <p:nvPr/>
        </p:nvSpPr>
        <p:spPr>
          <a:xfrm>
            <a:off x="134538" y="232934"/>
            <a:ext cx="9167724" cy="600649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80000"/>
              </a:lnSpc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дополнительного оборудования</a:t>
            </a:r>
          </a:p>
        </p:txBody>
      </p:sp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297585EE-C8EC-40FC-9835-93322E4F7AE2}"/>
              </a:ext>
            </a:extLst>
          </p:cNvPr>
          <p:cNvGraphicFramePr>
            <a:graphicFrameLocks noGrp="1"/>
          </p:cNvGraphicFramePr>
          <p:nvPr/>
        </p:nvGraphicFramePr>
        <p:xfrm>
          <a:off x="5331113" y="1795873"/>
          <a:ext cx="4419557" cy="26441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33695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485862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6896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конструктор для практики блочного программирования с комплектом датчиков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63243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Образовательный набор по механике, мехатронике и робототехнике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00662938"/>
                  </a:ext>
                </a:extLst>
              </a:tr>
              <a:tr h="68965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Четырёхосевой учебный робот- манипулятор с модульными сменными насадками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738199363"/>
                  </a:ext>
                </a:extLst>
              </a:tr>
              <a:tr h="63243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для изучения многокомпонентных робототехнических систем и  манипуляционных роботов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315231846"/>
                  </a:ext>
                </a:extLst>
              </a:tr>
            </a:tbl>
          </a:graphicData>
        </a:graphic>
      </p:graphicFrame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A217A9F-7756-4EE5-B825-CD54AC4F3B96}"/>
              </a:ext>
            </a:extLst>
          </p:cNvPr>
          <p:cNvGraphicFramePr>
            <a:graphicFrameLocks noGrp="1"/>
          </p:cNvGraphicFramePr>
          <p:nvPr/>
        </p:nvGraphicFramePr>
        <p:xfrm>
          <a:off x="5347019" y="5011888"/>
          <a:ext cx="4403651" cy="12042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78888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524763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3557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Ноутбук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49277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МФУ (принтер, сканер, копир)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3557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Тележка для зарядки и хранения ноутбуков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95448838"/>
                  </a:ext>
                </a:extLst>
              </a:tr>
            </a:tbl>
          </a:graphicData>
        </a:graphic>
      </p:graphicFrame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202CD9D-94C7-4921-A040-098CEC41C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65" y="4420487"/>
            <a:ext cx="4273520" cy="2292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E1AB4CD-F39B-4A73-A5A1-D35DFE535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1869" y="4973084"/>
            <a:ext cx="850337" cy="640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5331114" y="4567260"/>
            <a:ext cx="4419556" cy="317421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Компьютерное оборудование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307539" y="1342484"/>
            <a:ext cx="3244943" cy="304311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Естественнонаучный профиль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5331114" y="1342483"/>
            <a:ext cx="4419556" cy="304311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направленность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398666D-4C2F-49E6-9502-AE91BA8B1695}"/>
              </a:ext>
            </a:extLst>
          </p:cNvPr>
          <p:cNvSpPr/>
          <p:nvPr/>
        </p:nvSpPr>
        <p:spPr>
          <a:xfrm>
            <a:off x="307539" y="1340519"/>
            <a:ext cx="4292546" cy="304311"/>
          </a:xfrm>
          <a:prstGeom prst="rect">
            <a:avLst/>
          </a:prstGeom>
          <a:solidFill>
            <a:srgbClr val="0070C0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 направленность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31B123E3-99F1-4B0A-B36B-1CAE6909ED11}"/>
              </a:ext>
            </a:extLst>
          </p:cNvPr>
          <p:cNvGraphicFramePr>
            <a:graphicFrameLocks noGrp="1"/>
          </p:cNvGraphicFramePr>
          <p:nvPr/>
        </p:nvGraphicFramePr>
        <p:xfrm>
          <a:off x="326565" y="1795873"/>
          <a:ext cx="4273520" cy="2412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81467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692053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биологии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физике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20554593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химии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24164178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физиологии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832262664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экологии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15347186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Микроскоп цифровой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89886552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 ОГЭ по химии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5120786"/>
                  </a:ext>
                </a:extLst>
              </a:tr>
              <a:tr h="30162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нейротехнологии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28933454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340" y="5614025"/>
            <a:ext cx="538693" cy="6950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6044" y="1747065"/>
            <a:ext cx="1328302" cy="7859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9605" y="2424667"/>
            <a:ext cx="1242960" cy="742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8408" y="3854703"/>
            <a:ext cx="1121637" cy="6387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8889" y="3165758"/>
            <a:ext cx="1029274" cy="61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4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4D9A737-7524-4354-A83F-4F905BB0B64A}"/>
              </a:ext>
            </a:extLst>
          </p:cNvPr>
          <p:cNvSpPr txBox="1"/>
          <p:nvPr/>
        </p:nvSpPr>
        <p:spPr>
          <a:xfrm>
            <a:off x="195104" y="317642"/>
            <a:ext cx="9888339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Типовые ошибки</a:t>
            </a:r>
            <a:endParaRPr lang="ru-RU" sz="2400" b="1" dirty="0">
              <a:solidFill>
                <a:srgbClr val="0072BC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1985801"/>
            <a:ext cx="4427523" cy="97167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получение логина/пароля для работы в модуле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3212785"/>
            <a:ext cx="4427523" cy="97167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!!! ТОЛЬКО РВПО1 может создать ИЛ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4" y="4435594"/>
            <a:ext cx="4427521" cy="1459524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при возврате ФПО ИЛ на доработку - РВПО2 может редактировать ИЛ без возврата на РВПО1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479856" y="1985801"/>
            <a:ext cx="5119720" cy="1709121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после подписания РВПО2 ИЛ - необходимо направить мероприятие «На утверждение»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479857" y="3950732"/>
            <a:ext cx="5119719" cy="194438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после получения в модуле положительного заключения о соответствии ИЛ ЕТС - мероприятие возвращается ФПО на доработку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6322" y="1298970"/>
            <a:ext cx="9923254" cy="3139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работе в Модуле «Управление инфраструктурными листами» СУПД</a:t>
            </a:r>
          </a:p>
        </p:txBody>
      </p:sp>
    </p:spTree>
    <p:extLst>
      <p:ext uri="{BB962C8B-B14F-4D97-AF65-F5344CB8AC3E}">
        <p14:creationId xmlns:p14="http://schemas.microsoft.com/office/powerpoint/2010/main" val="3470164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4D9A737-7524-4354-A83F-4F905BB0B64A}"/>
              </a:ext>
            </a:extLst>
          </p:cNvPr>
          <p:cNvSpPr txBox="1"/>
          <p:nvPr/>
        </p:nvSpPr>
        <p:spPr>
          <a:xfrm>
            <a:off x="195104" y="317642"/>
            <a:ext cx="9888339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Типовые ошибки</a:t>
            </a:r>
            <a:endParaRPr lang="ru-RU" sz="2400" b="1" dirty="0">
              <a:solidFill>
                <a:srgbClr val="0072BC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1985800"/>
            <a:ext cx="4766116" cy="999995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единиц оборудования по позициям ИЛ менее рекомендованного МР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4564332"/>
            <a:ext cx="4766116" cy="672804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вместо наименования оборудования</a:t>
            </a:r>
            <a:endParaRPr lang="ru-RU" sz="2000" b="1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794128" y="1990173"/>
            <a:ext cx="5178669" cy="562561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ТХ на 2021 год</a:t>
            </a:r>
            <a:endParaRPr lang="ru-RU" sz="2000" b="1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794124" y="4240408"/>
            <a:ext cx="5178669" cy="999995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Несоблюдение ТХ при выборе</a:t>
            </a:r>
          </a:p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примерных моделей (отсутствие ряда параметров)</a:t>
            </a:r>
            <a:endParaRPr lang="ru-RU" sz="2000" b="1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794123" y="2939271"/>
            <a:ext cx="5178669" cy="914599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Ухудшение характеристик относительно минимальных ТХ рекомендованных в МР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6322" y="1298970"/>
            <a:ext cx="10296478" cy="53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формировании ИЛ </a:t>
            </a:r>
          </a:p>
          <a:p>
            <a:pPr algn="ctr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Модуле «Управление инфраструктурными листами» СУПД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5561061"/>
            <a:ext cx="10296471" cy="803999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характеристики оборудования содержат конкретные наименования моделей, марок, производителей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76322" y="3269066"/>
            <a:ext cx="4766116" cy="971342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оборудования в Базовых разделах указано более, чем рекомендовано в МР </a:t>
            </a:r>
            <a:endParaRPr lang="ru-RU" sz="2000" b="1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20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4D9A737-7524-4354-A83F-4F905BB0B64A}"/>
              </a:ext>
            </a:extLst>
          </p:cNvPr>
          <p:cNvSpPr txBox="1"/>
          <p:nvPr/>
        </p:nvSpPr>
        <p:spPr>
          <a:xfrm>
            <a:off x="185773" y="328514"/>
            <a:ext cx="9888339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Типовые ошибки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43812" y="4416998"/>
            <a:ext cx="3969887" cy="1410299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 сопроводительным письмом направляется ИЛ выгруженный из СУПД в формате «</a:t>
            </a:r>
            <a:r>
              <a:rPr lang="en-US" sz="2000" b="1" kern="0" dirty="0" err="1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docx</a:t>
            </a:r>
            <a:r>
              <a:rPr lang="en-US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(без цены)»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643813" y="2286001"/>
            <a:ext cx="3969888" cy="171756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Сопроводительное письмо - в соответствии с Шаблоном письма представленным в Регламенте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56283DF-1817-4E14-BC8A-8B769E106493}"/>
              </a:ext>
            </a:extLst>
          </p:cNvPr>
          <p:cNvSpPr/>
          <p:nvPr/>
        </p:nvSpPr>
        <p:spPr>
          <a:xfrm>
            <a:off x="5129941" y="2286001"/>
            <a:ext cx="5460304" cy="3541296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Bef>
                <a:spcPts val="1000"/>
              </a:spcBef>
            </a:pPr>
            <a:r>
              <a:rPr lang="ru-RU" sz="20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Строгое соответствие указанного количества листов в сопроводительном письме по приложению с количеством листов самого Приложения к письму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43812" y="1337039"/>
            <a:ext cx="9946433" cy="5355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направлении в адрес ФО </a:t>
            </a:r>
          </a:p>
          <a:p>
            <a:pPr algn="ctr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писем о предоставлении заключений о соответствии ИЛ ЕТС</a:t>
            </a:r>
            <a:endParaRPr lang="ru-RU" sz="1400" b="1" cap="al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810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2">
            <a:extLst>
              <a:ext uri="{FF2B5EF4-FFF2-40B4-BE49-F238E27FC236}">
                <a16:creationId xmlns:a16="http://schemas.microsoft.com/office/drawing/2014/main" id="{2727EB2A-6F11-48AA-BFBC-B35069C946B8}"/>
              </a:ext>
            </a:extLst>
          </p:cNvPr>
          <p:cNvSpPr txBox="1">
            <a:spLocks/>
          </p:cNvSpPr>
          <p:nvPr/>
        </p:nvSpPr>
        <p:spPr>
          <a:xfrm>
            <a:off x="1524000" y="1842746"/>
            <a:ext cx="4127269" cy="38789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0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sz="1350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FED260C1-4AB8-4EC6-89D1-4A69263B5ECF}"/>
              </a:ext>
            </a:extLst>
          </p:cNvPr>
          <p:cNvSpPr txBox="1">
            <a:spLocks/>
          </p:cNvSpPr>
          <p:nvPr/>
        </p:nvSpPr>
        <p:spPr>
          <a:xfrm>
            <a:off x="5798244" y="1791002"/>
            <a:ext cx="4036407" cy="67148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ru-RU" sz="1350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DE0E987-42BC-4EFC-A896-C3289BF7F5BD}"/>
              </a:ext>
            </a:extLst>
          </p:cNvPr>
          <p:cNvSpPr txBox="1">
            <a:spLocks/>
          </p:cNvSpPr>
          <p:nvPr/>
        </p:nvSpPr>
        <p:spPr>
          <a:xfrm>
            <a:off x="6298757" y="2319924"/>
            <a:ext cx="3765779" cy="71374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b="1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68E2CF45-97E6-4F5F-BD04-40251DAF76B0}"/>
              </a:ext>
            </a:extLst>
          </p:cNvPr>
          <p:cNvSpPr txBox="1">
            <a:spLocks/>
          </p:cNvSpPr>
          <p:nvPr/>
        </p:nvSpPr>
        <p:spPr>
          <a:xfrm>
            <a:off x="1741029" y="3918759"/>
            <a:ext cx="4243509" cy="49463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 </a:t>
            </a:r>
            <a:r>
              <a:rPr lang="ru-RU" sz="1500" kern="0" dirty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0BDDF78-F5EE-4BB8-9F9D-30D115CCCDEC}"/>
              </a:ext>
            </a:extLst>
          </p:cNvPr>
          <p:cNvSpPr txBox="1">
            <a:spLocks/>
          </p:cNvSpPr>
          <p:nvPr/>
        </p:nvSpPr>
        <p:spPr>
          <a:xfrm>
            <a:off x="1847398" y="4515346"/>
            <a:ext cx="3710672" cy="51281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500" kern="0" dirty="0">
              <a:solidFill>
                <a:srgbClr val="37507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3739" y="164714"/>
            <a:ext cx="987079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КОНТАКТЫ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14525" y="1395551"/>
          <a:ext cx="10473487" cy="504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930">
                  <a:extLst>
                    <a:ext uri="{9D8B030D-6E8A-4147-A177-3AD203B41FA5}">
                      <a16:colId xmlns:a16="http://schemas.microsoft.com/office/drawing/2014/main" val="2212081251"/>
                    </a:ext>
                  </a:extLst>
                </a:gridCol>
                <a:gridCol w="5657557">
                  <a:extLst>
                    <a:ext uri="{9D8B030D-6E8A-4147-A177-3AD203B41FA5}">
                      <a16:colId xmlns:a16="http://schemas.microsoft.com/office/drawing/2014/main" val="186160894"/>
                    </a:ext>
                  </a:extLst>
                </a:gridCol>
              </a:tblGrid>
              <a:tr h="36920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Контактные лица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815497"/>
                  </a:ext>
                </a:extLst>
              </a:tr>
              <a:tr h="1872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Помощь в формировании и</a:t>
                      </a:r>
                      <a:r>
                        <a:rPr lang="ru-RU" sz="1600" b="1" kern="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п</a:t>
                      </a: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роверка инфраструктурных листов в СУПД НПО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Иванов Алексей Александрович,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="1" kern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зксперт</a:t>
                      </a:r>
                      <a:endParaRPr lang="ru-RU" sz="1600" b="1" kern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+7 (916) 143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58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41, 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2"/>
                        </a:rPr>
                        <a:t>ivanovaa@apkpro.ru</a:t>
                      </a:r>
                      <a:endParaRPr lang="ru-RU" sz="1600" kern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ru-RU" sz="1600" b="1" kern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Милова Ирина Сергеевна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заместитель начальника отдела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+7 (916) 090-02-67,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3"/>
                        </a:rPr>
                        <a:t>milovais@apkpro.ru</a:t>
                      </a:r>
                      <a:endParaRPr lang="ru-RU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5795824"/>
                  </a:ext>
                </a:extLst>
              </a:tr>
              <a:tr h="1948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Управление модулями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«Закупки» 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«Управление инфраструктурными листами» в СУПД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Семенюк</a:t>
                      </a: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Георгий Эдуардович,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заместитель начальника отдела</a:t>
                      </a:r>
                    </a:p>
                    <a:p>
                      <a:pPr marL="0" indent="0">
                        <a:lnSpc>
                          <a:spcPct val="13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+7 (9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63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6-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55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4"/>
                        </a:rPr>
                        <a:t>semenukge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4"/>
                        </a:rPr>
                        <a:t>@apkpro.ru</a:t>
                      </a: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ru-RU" sz="1600" b="1" kern="0" dirty="0">
                        <a:solidFill>
                          <a:srgbClr val="375075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375075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Куценко Алексей Александрович,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эксперт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kern="0" dirty="0">
                          <a:solidFill>
                            <a:srgbClr val="375075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+7 (995) 507-18-89,</a:t>
                      </a:r>
                      <a:r>
                        <a:rPr lang="en-US" sz="1600" kern="0" dirty="0">
                          <a:solidFill>
                            <a:srgbClr val="375075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0" dirty="0">
                          <a:solidFill>
                            <a:srgbClr val="375075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5"/>
                        </a:rPr>
                        <a:t>kutsenkoaa@apkpro.ru</a:t>
                      </a:r>
                      <a:endParaRPr lang="ru-RU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1936001"/>
                  </a:ext>
                </a:extLst>
              </a:tr>
              <a:tr h="8567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Документооборот по инфраструктурным листам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Милова Ирина Сергеевна,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1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заместитель начальника отдела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+7 (916) 090-02-67,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3"/>
                        </a:rPr>
                        <a:t>milovais@apkpro.ru</a:t>
                      </a:r>
                      <a:endParaRPr lang="ru-RU" sz="1600" kern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180767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3739" y="684754"/>
            <a:ext cx="1035918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инфраструктурными листами со стороны ФО в 2022 году (центры Точка Роста)</a:t>
            </a:r>
          </a:p>
        </p:txBody>
      </p:sp>
    </p:spTree>
    <p:extLst>
      <p:ext uri="{BB962C8B-B14F-4D97-AF65-F5344CB8AC3E}">
        <p14:creationId xmlns:p14="http://schemas.microsoft.com/office/powerpoint/2010/main" val="3586699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851497"/>
            <a:ext cx="76223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Рекомендации по оформлению помещений центров «Точка роста» в 2022 году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E5C08-2F3C-4A43-9FF9-1D966DEE6A0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A25F-149E-415D-BEFC-977046C76608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35FDA3-341A-4688-BB92-CBE98E5B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42815" r="61010" b="45495"/>
          <a:stretch/>
        </p:blipFill>
        <p:spPr>
          <a:xfrm>
            <a:off x="8558712" y="4465442"/>
            <a:ext cx="2099273" cy="7078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659982" y="4751103"/>
            <a:ext cx="70858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Хомякова Васса Романовна,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prstClr val="white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дизайнер-архитектор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отдела организационно-технической поддержки реализации нацпроекта «Образование»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3898146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8837794" cy="779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Руководство по дизайну центров «Точка роста» и фирменный стиль проекта «Точка роста»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6FE32B3-B8E9-4216-8346-F188FA20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07" y="5635451"/>
            <a:ext cx="1115352" cy="111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FC67BD-BD2E-4AE2-AA71-A0FA06FFA52F}"/>
              </a:ext>
            </a:extLst>
          </p:cNvPr>
          <p:cNvSpPr/>
          <p:nvPr/>
        </p:nvSpPr>
        <p:spPr>
          <a:xfrm>
            <a:off x="481049" y="1284528"/>
            <a:ext cx="58412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зонирование и рекомендации по ремонту образовательных пространств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CC35706-F5FF-41A9-8B15-7C879EC64641}"/>
              </a:ext>
            </a:extLst>
          </p:cNvPr>
          <p:cNvSpPr/>
          <p:nvPr/>
        </p:nvSpPr>
        <p:spPr>
          <a:xfrm>
            <a:off x="6322288" y="1126890"/>
            <a:ext cx="51134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Фирменный стиль мероприятия, оформление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мерча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социальных сетей, полиграфической продукции</a:t>
            </a:r>
          </a:p>
        </p:txBody>
      </p:sp>
      <p:sp>
        <p:nvSpPr>
          <p:cNvPr id="14" name="Стрелка вправо 4">
            <a:extLst>
              <a:ext uri="{FF2B5EF4-FFF2-40B4-BE49-F238E27FC236}">
                <a16:creationId xmlns:a16="http://schemas.microsoft.com/office/drawing/2014/main" id="{2F08EB17-CAE8-48FD-86F1-1F3F9F7C4728}"/>
              </a:ext>
            </a:extLst>
          </p:cNvPr>
          <p:cNvSpPr/>
          <p:nvPr/>
        </p:nvSpPr>
        <p:spPr>
          <a:xfrm rot="5400000">
            <a:off x="3254958" y="2036461"/>
            <a:ext cx="415636" cy="66458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5">
            <a:extLst>
              <a:ext uri="{FF2B5EF4-FFF2-40B4-BE49-F238E27FC236}">
                <a16:creationId xmlns:a16="http://schemas.microsoft.com/office/drawing/2014/main" id="{4DC29014-5F54-4DF2-934A-E76A09833F09}"/>
              </a:ext>
            </a:extLst>
          </p:cNvPr>
          <p:cNvSpPr/>
          <p:nvPr/>
        </p:nvSpPr>
        <p:spPr>
          <a:xfrm rot="5400000">
            <a:off x="8733302" y="2036462"/>
            <a:ext cx="415636" cy="66458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3802139-9F84-45BB-9171-860F36BC5BD4}"/>
              </a:ext>
            </a:extLst>
          </p:cNvPr>
          <p:cNvSpPr/>
          <p:nvPr/>
        </p:nvSpPr>
        <p:spPr>
          <a:xfrm>
            <a:off x="1739659" y="5635451"/>
            <a:ext cx="75596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Руководства по дизайну и фирменному стилю образовательных пространств можно посмотреть по ссылке:</a:t>
            </a:r>
          </a:p>
        </p:txBody>
      </p:sp>
      <p:sp>
        <p:nvSpPr>
          <p:cNvPr id="17" name="Заголовок 3">
            <a:extLst>
              <a:ext uri="{FF2B5EF4-FFF2-40B4-BE49-F238E27FC236}">
                <a16:creationId xmlns:a16="http://schemas.microsoft.com/office/drawing/2014/main" id="{6B47A582-EED6-4D0D-9BFB-D4A8D46FBD5B}"/>
              </a:ext>
            </a:extLst>
          </p:cNvPr>
          <p:cNvSpPr txBox="1">
            <a:spLocks/>
          </p:cNvSpPr>
          <p:nvPr/>
        </p:nvSpPr>
        <p:spPr>
          <a:xfrm>
            <a:off x="1739659" y="6285497"/>
            <a:ext cx="10959652" cy="3702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B0F0"/>
                </a:solidFill>
                <a:latin typeface="+mn-lt"/>
              </a:rPr>
              <a:t>https://apkpro.ru/natsproektobrazovanie/bankdokumentov/</a:t>
            </a:r>
            <a:endParaRPr lang="ru-RU" sz="24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6FC8F50-5749-4D43-9CB2-E9EE2F08C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150" y="2687153"/>
            <a:ext cx="3035942" cy="29047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71D57EC-F525-470C-A515-84F9A3D2CF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57" y="2687153"/>
            <a:ext cx="4113440" cy="290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92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8837794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Графические элементы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4829" y="1332654"/>
            <a:ext cx="3837310" cy="1103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14" dirty="0">
                <a:latin typeface="Arial" panose="020B0604020202020204" pitchFamily="34" charset="0"/>
                <a:cs typeface="Arial" panose="020B0604020202020204" pitchFamily="34" charset="0"/>
              </a:rPr>
              <a:t>Все фирменные элементы (логотипы, шрифты, фирменные узоры, таблички, </a:t>
            </a:r>
            <a:r>
              <a:rPr lang="ru-RU" sz="1314" dirty="0" err="1">
                <a:latin typeface="Arial" panose="020B0604020202020204" pitchFamily="34" charset="0"/>
                <a:cs typeface="Arial" panose="020B0604020202020204" pitchFamily="34" charset="0"/>
              </a:rPr>
              <a:t>инфостенд</a:t>
            </a:r>
            <a:r>
              <a:rPr lang="ru-RU" sz="1314" dirty="0">
                <a:latin typeface="Arial" panose="020B0604020202020204" pitchFamily="34" charset="0"/>
                <a:cs typeface="Arial" panose="020B0604020202020204" pitchFamily="34" charset="0"/>
              </a:rPr>
              <a:t>) хранятся в папке по ссылке</a:t>
            </a:r>
            <a:r>
              <a:rPr lang="en-US" sz="1314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13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14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https://yadi.sk/d/607_VYO91tciGg</a:t>
            </a:r>
            <a:endParaRPr lang="ru-RU" sz="1314" u="sng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2464"/>
          <a:stretch/>
        </p:blipFill>
        <p:spPr>
          <a:xfrm>
            <a:off x="2000051" y="2763556"/>
            <a:ext cx="2581137" cy="2007426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4780082" y="3519797"/>
            <a:ext cx="284078" cy="45423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82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947" y="2843868"/>
            <a:ext cx="3381636" cy="1912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3296" y="5443559"/>
            <a:ext cx="58769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</a:p>
          <a:p>
            <a:r>
              <a:rPr lang="ru-RU" dirty="0"/>
              <a:t>Всегда используйте графические файлы из оригинальных макетов — не пытайтесь создавать их самостоятельно.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6657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8837794" cy="779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Спецификация основных* фирменных элементов, которые</a:t>
            </a:r>
            <a:b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размещаются в школе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55400" y="1366510"/>
            <a:ext cx="5876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здесь приведены основные фирменные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элементы для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помещений.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них можно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прочитать в Руководстве по дизайну.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55400" y="2382568"/>
            <a:ext cx="3901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</a:p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приведен минимальный перечень и внешний вид фирменных элементов. Их количество</a:t>
            </a:r>
            <a:b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необходимость использовать именно в таком виде может быть изменена по согласованию с оператором проекта в зависимости от ситуации</a:t>
            </a:r>
            <a:b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дизайн-проекта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" t="4742" r="6169" b="48429"/>
          <a:stretch/>
        </p:blipFill>
        <p:spPr>
          <a:xfrm>
            <a:off x="122356" y="1234631"/>
            <a:ext cx="7333044" cy="537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29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61" y="1862670"/>
            <a:ext cx="3375567" cy="3651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328" y="1880074"/>
            <a:ext cx="3507330" cy="346756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8179" y="5770428"/>
            <a:ext cx="390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Всегда используйте графические файлы из оригинальных макетов — не пытайтесь создавать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их самостоятельно</a:t>
            </a:r>
            <a:r>
              <a:rPr lang="ru-RU" dirty="0"/>
              <a:t>. 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02330" y="1654628"/>
            <a:ext cx="5876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здесь приведены дополнительные (не обязательные)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фирменные элементы для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стен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виде графики (наклеек).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них можно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прочитать в Руководстве по дизайну.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779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(опциональные)</a:t>
            </a:r>
            <a:r>
              <a:rPr lang="en-US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элементы </a:t>
            </a:r>
            <a:r>
              <a:rPr lang="ru-RU" sz="2233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r>
              <a:rPr lang="en-US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пространства, которые выдает оператор</a:t>
            </a:r>
          </a:p>
        </p:txBody>
      </p:sp>
    </p:spTree>
    <p:extLst>
      <p:ext uri="{BB962C8B-B14F-4D97-AF65-F5344CB8AC3E}">
        <p14:creationId xmlns:p14="http://schemas.microsoft.com/office/powerpoint/2010/main" val="1677834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Фирменный знак. Примеры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том как изготовлять и размещать о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новное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прочитать в Руководстве по дизайну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3" y="1308683"/>
            <a:ext cx="2269668" cy="302622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73533" y="1308683"/>
            <a:ext cx="2269668" cy="302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0"/>
          <a:stretch/>
        </p:blipFill>
        <p:spPr>
          <a:xfrm>
            <a:off x="2814899" y="1308683"/>
            <a:ext cx="2288232" cy="302842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814899" y="1308683"/>
            <a:ext cx="2269668" cy="302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9" r="28297"/>
          <a:stretch/>
        </p:blipFill>
        <p:spPr>
          <a:xfrm>
            <a:off x="5186427" y="1286610"/>
            <a:ext cx="2177075" cy="3048297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5174829" y="1297646"/>
            <a:ext cx="2188673" cy="302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1" b="14298"/>
          <a:stretch/>
        </p:blipFill>
        <p:spPr>
          <a:xfrm>
            <a:off x="7449424" y="1286611"/>
            <a:ext cx="4418008" cy="306727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33" y="4432469"/>
            <a:ext cx="3147356" cy="236051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04"/>
          <a:stretch/>
        </p:blipFill>
        <p:spPr>
          <a:xfrm>
            <a:off x="7187352" y="4432468"/>
            <a:ext cx="2300597" cy="23605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307" y="4432468"/>
            <a:ext cx="1770388" cy="236051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98031" y="4432468"/>
            <a:ext cx="28485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Нельзя нарушать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графику, пропорции, цвет, шрифт, рекомендованные места размещения логотипа.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этого не происходило нужно внимательно прочитать Руководство по дизайну и отдать в производство файлы из папки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векторном формате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(PDF, EPS)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959015" y="4443506"/>
            <a:ext cx="3138074" cy="23494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254124" y="4432468"/>
            <a:ext cx="4071571" cy="23605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6" r="28593" b="35902"/>
          <a:stretch/>
        </p:blipFill>
        <p:spPr>
          <a:xfrm>
            <a:off x="7446798" y="1941397"/>
            <a:ext cx="2482501" cy="2382473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7430860" y="1286610"/>
            <a:ext cx="4455136" cy="30482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871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/>
        </p:blipFill>
        <p:spPr>
          <a:xfrm>
            <a:off x="9261415" y="3511570"/>
            <a:ext cx="2424449" cy="19580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Наивгационная</a:t>
            </a: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табличка. Примеры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том как изготовлять и размещать о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новное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прочитать в Руководстве по дизайну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2166" y="5469622"/>
            <a:ext cx="57351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и графика таблички соблюдены. Табличка расположена при входе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помещение рядом с дверью. Табличку следует размещать рядом с информационным блоком (В ней можно размещать информацию о дополнительных предметах, которые реализуются на базе кабинета), основной школьной навигацией.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59"/>
          <a:stretch/>
        </p:blipFill>
        <p:spPr>
          <a:xfrm>
            <a:off x="7056015" y="1186713"/>
            <a:ext cx="2054430" cy="22527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" r="-690" b="31386"/>
          <a:stretch/>
        </p:blipFill>
        <p:spPr>
          <a:xfrm>
            <a:off x="9279098" y="1197007"/>
            <a:ext cx="2432877" cy="22257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t="-2370" r="1547" b="52772"/>
          <a:stretch/>
        </p:blipFill>
        <p:spPr>
          <a:xfrm>
            <a:off x="519211" y="1171374"/>
            <a:ext cx="2835480" cy="19096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6" b="22445"/>
          <a:stretch/>
        </p:blipFill>
        <p:spPr>
          <a:xfrm>
            <a:off x="3420326" y="1266737"/>
            <a:ext cx="2330994" cy="22314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96855" y="5578679"/>
            <a:ext cx="48128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НАДО ТАК ДЕЛАТЬ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Менять табличку, дописывать на ней тексты (навигация в школе должна быть одинаковая для всех кабинетов), размещать на ней другие логотипы, размещать табличку на дверях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0" r="8269"/>
          <a:stretch/>
        </p:blipFill>
        <p:spPr>
          <a:xfrm>
            <a:off x="3420327" y="3602766"/>
            <a:ext cx="2330994" cy="18668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31"/>
          <a:stretch/>
        </p:blipFill>
        <p:spPr>
          <a:xfrm>
            <a:off x="7056015" y="3511570"/>
            <a:ext cx="2054430" cy="1941274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6895751" y="1076769"/>
            <a:ext cx="5015106" cy="4501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905046" y="1186713"/>
            <a:ext cx="4806928" cy="43584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/>
          <a:srcRect b="21092"/>
          <a:stretch/>
        </p:blipFill>
        <p:spPr>
          <a:xfrm>
            <a:off x="524206" y="3190872"/>
            <a:ext cx="2830485" cy="228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057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Табличка министерства и НП. Примеры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том как изготовлять и размещать о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новное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прочитать в Руководстве по дизайну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66" y="1454000"/>
            <a:ext cx="3005247" cy="22539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20"/>
          <a:stretch/>
        </p:blipFill>
        <p:spPr>
          <a:xfrm>
            <a:off x="9060984" y="1454001"/>
            <a:ext cx="2381599" cy="22539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31"/>
          <a:stretch/>
        </p:blipFill>
        <p:spPr>
          <a:xfrm>
            <a:off x="5970166" y="3783436"/>
            <a:ext cx="2054430" cy="194127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89508" y="5800211"/>
            <a:ext cx="5653743" cy="82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НАДО ТАК ДЕЛАТЬ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Менять табличку (шрифт, логотип), размещать табличку в любых местах кроме как внутри оснащаемых помещений ( на фасаде, при входе в кабинет рядом с навигацией)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54" y="1435999"/>
            <a:ext cx="2778900" cy="287594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8031" y="5322890"/>
            <a:ext cx="47373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и графика таблички соблюдены. Табличка расположена аккуратно внутри помещения.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как разместить табличку см. далее на слайдах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руководстве по дизайну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" r="-690" b="31386"/>
          <a:stretch/>
        </p:blipFill>
        <p:spPr>
          <a:xfrm>
            <a:off x="8094924" y="3783436"/>
            <a:ext cx="2121974" cy="194127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031685" y="1298301"/>
            <a:ext cx="5343787" cy="4501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6040980" y="1453999"/>
            <a:ext cx="5401604" cy="43126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0650"/>
          <a:stretch/>
        </p:blipFill>
        <p:spPr>
          <a:xfrm>
            <a:off x="456753" y="3310859"/>
            <a:ext cx="2530139" cy="20021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11" b="41749"/>
          <a:stretch/>
        </p:blipFill>
        <p:spPr>
          <a:xfrm>
            <a:off x="3072463" y="3320842"/>
            <a:ext cx="2072260" cy="199711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1" b="31308"/>
          <a:stretch/>
        </p:blipFill>
        <p:spPr>
          <a:xfrm>
            <a:off x="3296071" y="1417157"/>
            <a:ext cx="2095275" cy="19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746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Стенд. Примеры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том как изготовлять и размещать о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новное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прочитать в Руководстве по дизайну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2" y="1454000"/>
            <a:ext cx="2806468" cy="21048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8031" y="5800264"/>
            <a:ext cx="42914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и графика стенда соблюдены. Стенд расположен в холле, коридоре или рекреации школы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0"/>
          <a:stretch/>
        </p:blipFill>
        <p:spPr>
          <a:xfrm>
            <a:off x="471491" y="3597852"/>
            <a:ext cx="2806469" cy="21737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1" b="28739"/>
          <a:stretch/>
        </p:blipFill>
        <p:spPr>
          <a:xfrm>
            <a:off x="6962863" y="1453999"/>
            <a:ext cx="2567032" cy="190998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2862" y="5707932"/>
            <a:ext cx="5653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НАДО ТАК ДЕЛАТЬ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Менять графику и цвета стенда. Размещать стенд не на уровне глаз.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Размещать стенд внутри образовательных помещений.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Задача данного стенда рассказать посетителям школы, что здесь реализуется этот проект. Поэтому его лучше разместить в холле.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3"/>
          <a:stretch/>
        </p:blipFill>
        <p:spPr>
          <a:xfrm rot="5400000">
            <a:off x="2614110" y="2176388"/>
            <a:ext cx="4317627" cy="28728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02" b="17687"/>
          <a:stretch/>
        </p:blipFill>
        <p:spPr>
          <a:xfrm>
            <a:off x="9619376" y="1453999"/>
            <a:ext cx="2427215" cy="19015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5" r="32538" b="19755"/>
          <a:stretch/>
        </p:blipFill>
        <p:spPr>
          <a:xfrm>
            <a:off x="6962862" y="3485498"/>
            <a:ext cx="2567033" cy="21015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87"/>
          <a:stretch/>
        </p:blipFill>
        <p:spPr>
          <a:xfrm>
            <a:off x="9619376" y="3485498"/>
            <a:ext cx="2404557" cy="2101569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6819798" y="1239578"/>
            <a:ext cx="5343787" cy="4501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829093" y="1395276"/>
            <a:ext cx="5401604" cy="43126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1755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не надо использовать </a:t>
            </a:r>
            <a:r>
              <a:rPr lang="ru-RU" sz="2233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endParaRPr lang="ru-RU" sz="2233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031" y="4243981"/>
            <a:ext cx="2848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нет возможности качественно сделать дополнительное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то лучше его не делать, чем делать плохо!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/>
          <a:stretch/>
        </p:blipFill>
        <p:spPr>
          <a:xfrm>
            <a:off x="3694905" y="1367405"/>
            <a:ext cx="2399251" cy="2801426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3694905" y="1367405"/>
            <a:ext cx="2399251" cy="27920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27"/>
          <a:stretch/>
        </p:blipFill>
        <p:spPr>
          <a:xfrm>
            <a:off x="3649266" y="4243981"/>
            <a:ext cx="2424364" cy="2510597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3649265" y="4243981"/>
            <a:ext cx="2444891" cy="25105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92" y="1367405"/>
            <a:ext cx="2100807" cy="2801076"/>
          </a:xfrm>
          <a:prstGeom prst="rect">
            <a:avLst/>
          </a:prstGeom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8436773" y="1282911"/>
            <a:ext cx="2204026" cy="29188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 о том как изготовлять и размещать дополнительное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прочитать в Руководстве по дизайну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7" r="8949"/>
          <a:stretch/>
        </p:blipFill>
        <p:spPr>
          <a:xfrm>
            <a:off x="6157519" y="4243981"/>
            <a:ext cx="2977935" cy="2463217"/>
          </a:xfrm>
          <a:prstGeom prst="rect">
            <a:avLst/>
          </a:prstGeom>
        </p:spPr>
      </p:pic>
      <p:cxnSp>
        <p:nvCxnSpPr>
          <p:cNvPr id="31" name="Прямая соединительная линия 30"/>
          <p:cNvCxnSpPr/>
          <p:nvPr/>
        </p:nvCxnSpPr>
        <p:spPr>
          <a:xfrm>
            <a:off x="6157519" y="4243981"/>
            <a:ext cx="2977935" cy="24632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5" t="5739" r="28641" b="317"/>
          <a:stretch/>
        </p:blipFill>
        <p:spPr>
          <a:xfrm>
            <a:off x="9198817" y="4243981"/>
            <a:ext cx="2867845" cy="2487536"/>
          </a:xfrm>
          <a:prstGeom prst="rect">
            <a:avLst/>
          </a:prstGeom>
        </p:spPr>
      </p:pic>
      <p:cxnSp>
        <p:nvCxnSpPr>
          <p:cNvPr id="35" name="Прямая соединительная линия 34"/>
          <p:cNvCxnSpPr/>
          <p:nvPr/>
        </p:nvCxnSpPr>
        <p:spPr>
          <a:xfrm>
            <a:off x="9214065" y="4252975"/>
            <a:ext cx="2852597" cy="24542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94" y="1373153"/>
            <a:ext cx="2089751" cy="2786334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6169384" y="1334152"/>
            <a:ext cx="2102161" cy="28675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65"/>
          <a:stretch/>
        </p:blipFill>
        <p:spPr>
          <a:xfrm>
            <a:off x="451791" y="1294712"/>
            <a:ext cx="2710859" cy="2849449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51791" y="1294712"/>
            <a:ext cx="2710859" cy="28494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8840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779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(опциональные)</a:t>
            </a:r>
            <a:r>
              <a:rPr lang="en-US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элементы </a:t>
            </a:r>
            <a:r>
              <a:rPr lang="ru-RU" sz="2233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разрабатываются индивидуально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19" y="1535186"/>
            <a:ext cx="3613907" cy="29101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2279"/>
          <a:stretch/>
        </p:blipFill>
        <p:spPr>
          <a:xfrm>
            <a:off x="4068661" y="1749069"/>
            <a:ext cx="2877423" cy="24823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325207" y="2250562"/>
            <a:ext cx="390196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Следует размещать только, если</a:t>
            </a: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школе на базе ТР проводятся программы дополнительного образования для детей из других школ. В этом случае вывеска является элементом навигации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Фасад здания позволяет разместить вывеску</a:t>
            </a:r>
            <a:b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является памятником архитектуры, есть удачное свободное место)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же здание не позволяет красиво разместить вывеску, но в ней есть необходимость (как элемента навигации), то в таком случае можно продумать уличную навигацию или стенд, сделать метки в онлайн картах</a:t>
            </a:r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4384" y="5582170"/>
            <a:ext cx="390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Всегда используйте графические файлы из оригинальных макетов — не пытайтесь создавать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их самостоятельно</a:t>
            </a:r>
            <a:r>
              <a:rPr lang="ru-RU" dirty="0"/>
              <a:t>. 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41317" y="4974384"/>
            <a:ext cx="39019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Данные элементы не стандартизированы и разрабатываются индивидуально (не нарушая фирменный стиль) под фасад каждой школы. Согласовать индивидуальное решение можно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у оператора проекта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292" y="3020037"/>
            <a:ext cx="718444" cy="4278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1417740" y="3238150"/>
            <a:ext cx="1426128" cy="260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t="20982" b="22969"/>
          <a:stretch/>
        </p:blipFill>
        <p:spPr>
          <a:xfrm>
            <a:off x="1762876" y="3252601"/>
            <a:ext cx="735856" cy="24560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7241317" y="1973563"/>
            <a:ext cx="48639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ВЫВЕСКИ НА ФАСАДЕ НЕ ОБЯЗАТЕЛЬНО!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7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1" y="187540"/>
            <a:ext cx="9856921" cy="779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Важная информация по вопросам </a:t>
            </a:r>
            <a:r>
              <a:rPr lang="ru-RU" sz="2233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br>
              <a:rPr lang="ru-RU" sz="223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3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логотипом нацпроекта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1" y="1239649"/>
            <a:ext cx="88885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логотипа национального проекта (за исключением макетов на которых уже присутствует логотип нацпроекта, выданный оператором проекта) с 2022 года следует разрабатывать и утверждать в АНО </a:t>
            </a:r>
            <a:r>
              <a:rPr lang="ru-RU" sz="1200" dirty="0"/>
              <a:t>«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Национальные приоритеты». Подробно о регламенте взаимодействия прочитать в соответствующем письме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585" y="2063693"/>
            <a:ext cx="3064731" cy="4286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054" y="2063693"/>
            <a:ext cx="6079756" cy="428677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460867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3" y="1297466"/>
            <a:ext cx="3126314" cy="4168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"/>
          <a:stretch/>
        </p:blipFill>
        <p:spPr>
          <a:xfrm>
            <a:off x="7680352" y="1297466"/>
            <a:ext cx="3651888" cy="26794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4"/>
          <a:stretch/>
        </p:blipFill>
        <p:spPr>
          <a:xfrm>
            <a:off x="3601042" y="1297466"/>
            <a:ext cx="4002616" cy="2660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6"/>
          <a:stretch/>
        </p:blipFill>
        <p:spPr>
          <a:xfrm>
            <a:off x="3601042" y="4012539"/>
            <a:ext cx="4002616" cy="263904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8032" y="5451251"/>
            <a:ext cx="3126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Возможность проводить занятия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разном формате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теоретическая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практическая работа.</a:t>
            </a:r>
          </a:p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практической работы лучше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планировать помещения с помощью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островных столов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6" t="-3096" r="4202" b="3096"/>
          <a:stretch/>
        </p:blipFill>
        <p:spPr>
          <a:xfrm>
            <a:off x="7680352" y="3940865"/>
            <a:ext cx="3680427" cy="271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671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2" y="1361688"/>
            <a:ext cx="3538281" cy="26537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342" y="1361688"/>
            <a:ext cx="3528016" cy="26460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8"/>
          <a:stretch/>
        </p:blipFill>
        <p:spPr>
          <a:xfrm>
            <a:off x="7656388" y="1342239"/>
            <a:ext cx="4071422" cy="26731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0"/>
          <a:stretch/>
        </p:blipFill>
        <p:spPr>
          <a:xfrm>
            <a:off x="398032" y="4097724"/>
            <a:ext cx="3536405" cy="25421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"/>
          <a:stretch/>
        </p:blipFill>
        <p:spPr>
          <a:xfrm>
            <a:off x="4032342" y="4097724"/>
            <a:ext cx="3356926" cy="25421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355" r="5448" b="-355"/>
          <a:stretch/>
        </p:blipFill>
        <p:spPr>
          <a:xfrm>
            <a:off x="7487173" y="4097724"/>
            <a:ext cx="3966748" cy="254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530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пункты можно прочитать в Руководстве по дизайну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654" y="1294608"/>
            <a:ext cx="3279621" cy="24597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9643" y="4700115"/>
            <a:ext cx="3150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Основная задача -- обеспечить школу полноценными практическими зонами для всех предметов. Обратите внимание, что во всех примерах такие зоны есть (вдоль стен или островные группы). В химических лабораториях обеспечен доступ воды. В кабинете робототехники есть столы для сборки роботов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ипрограммирования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испытательные столы.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t="13671"/>
          <a:stretch/>
        </p:blipFill>
        <p:spPr>
          <a:xfrm>
            <a:off x="3540154" y="1294609"/>
            <a:ext cx="3619665" cy="24788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4" y="3833768"/>
            <a:ext cx="3406331" cy="27709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654" y="3833768"/>
            <a:ext cx="3679621" cy="27597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"/>
          <a:stretch/>
        </p:blipFill>
        <p:spPr>
          <a:xfrm>
            <a:off x="498777" y="1294608"/>
            <a:ext cx="2592728" cy="329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843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2" y="4088025"/>
            <a:ext cx="28904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Удобные системы хранения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демонстрационный методический материал в открытом доступе на полках или в практических зонах (удобно на полках лабораторных столов), методический материал для специальных уроков в лаборантских или в закрытых системах хранения в учебном классе, реактивам выделить специальные шкафы и т.д.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3" y="1215248"/>
            <a:ext cx="3616861" cy="27856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b="5501"/>
          <a:stretch/>
        </p:blipFill>
        <p:spPr>
          <a:xfrm>
            <a:off x="6345074" y="1215248"/>
            <a:ext cx="4052554" cy="27856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65"/>
          <a:stretch/>
        </p:blipFill>
        <p:spPr>
          <a:xfrm>
            <a:off x="3141072" y="4088024"/>
            <a:ext cx="2089262" cy="270588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1"/>
          <a:stretch/>
        </p:blipFill>
        <p:spPr>
          <a:xfrm>
            <a:off x="5292026" y="4088023"/>
            <a:ext cx="3460128" cy="27058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03" y="1215248"/>
            <a:ext cx="2089262" cy="27856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846" y="4088023"/>
            <a:ext cx="2705881" cy="270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818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6" y="1241570"/>
            <a:ext cx="3301134" cy="24758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8"/>
          <a:stretch/>
        </p:blipFill>
        <p:spPr>
          <a:xfrm>
            <a:off x="3844876" y="1241569"/>
            <a:ext cx="4577671" cy="2475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/>
          <a:stretch/>
        </p:blipFill>
        <p:spPr>
          <a:xfrm>
            <a:off x="8490913" y="1241569"/>
            <a:ext cx="3613469" cy="24758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9" r="5740"/>
          <a:stretch/>
        </p:blipFill>
        <p:spPr>
          <a:xfrm>
            <a:off x="3983294" y="3803770"/>
            <a:ext cx="4300834" cy="28020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78" y="3803770"/>
            <a:ext cx="3800204" cy="28501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"/>
          <a:stretch/>
        </p:blipFill>
        <p:spPr>
          <a:xfrm>
            <a:off x="461394" y="3803770"/>
            <a:ext cx="3501850" cy="282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412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2"/>
          <a:stretch/>
        </p:blipFill>
        <p:spPr>
          <a:xfrm>
            <a:off x="504215" y="1317071"/>
            <a:ext cx="2429148" cy="27348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/>
          <a:stretch/>
        </p:blipFill>
        <p:spPr>
          <a:xfrm>
            <a:off x="6718513" y="1317071"/>
            <a:ext cx="4277527" cy="27348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730" y="1317071"/>
            <a:ext cx="3646416" cy="2734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15" y="4146257"/>
            <a:ext cx="3475841" cy="26068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688" y="4146257"/>
            <a:ext cx="4634454" cy="260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840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2" y="4122009"/>
            <a:ext cx="2362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Зоны отдыха. Даже небольшой диван или пара пуфов в ограниченном пространстве будут хорошим дополнением. Современный подход к образовательной среде – создавать по возможности зоны отдыха везде.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" t="12520"/>
          <a:stretch/>
        </p:blipFill>
        <p:spPr>
          <a:xfrm>
            <a:off x="478564" y="1275127"/>
            <a:ext cx="3908784" cy="27683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20" y="1275127"/>
            <a:ext cx="3691158" cy="2768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2"/>
          <a:stretch/>
        </p:blipFill>
        <p:spPr>
          <a:xfrm>
            <a:off x="3004314" y="4187439"/>
            <a:ext cx="2404621" cy="24468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0"/>
          <a:stretch/>
        </p:blipFill>
        <p:spPr>
          <a:xfrm>
            <a:off x="8819260" y="4182601"/>
            <a:ext cx="3186947" cy="24607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50" y="1275127"/>
            <a:ext cx="3691157" cy="27683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688" y="4191679"/>
            <a:ext cx="3256819" cy="244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91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119" y="3986015"/>
            <a:ext cx="23622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Современные функциональные поверхности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маркерные, грифельные, магнитно-маркерные, магнитно-грифельные. Такие поверхности можно создавать с помощью краски или специальной пленки (пленка проще и удобнее)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2" y="1275128"/>
            <a:ext cx="3512189" cy="26341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36" y="3981743"/>
            <a:ext cx="3709774" cy="27515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65" y="3981743"/>
            <a:ext cx="3668785" cy="2751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91" y="1275126"/>
            <a:ext cx="3512190" cy="26341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39" y="1263330"/>
            <a:ext cx="3527919" cy="264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918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2" y="1366454"/>
            <a:ext cx="3534561" cy="26509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66" y="4073821"/>
            <a:ext cx="3563476" cy="26726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387" y="4073821"/>
            <a:ext cx="3569070" cy="26768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4"/>
          <a:stretch/>
        </p:blipFill>
        <p:spPr>
          <a:xfrm>
            <a:off x="8122387" y="1363568"/>
            <a:ext cx="3739646" cy="26538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13" y="4073820"/>
            <a:ext cx="4007908" cy="26726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21"/>
          <a:stretch/>
        </p:blipFill>
        <p:spPr>
          <a:xfrm>
            <a:off x="4010095" y="1363567"/>
            <a:ext cx="4048589" cy="265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887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36" y="1325812"/>
            <a:ext cx="3560671" cy="2670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0" r="4478"/>
          <a:stretch/>
        </p:blipFill>
        <p:spPr>
          <a:xfrm>
            <a:off x="4127618" y="1325810"/>
            <a:ext cx="4050707" cy="26705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236" y="1325809"/>
            <a:ext cx="3560670" cy="26705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6" r="36262"/>
          <a:stretch/>
        </p:blipFill>
        <p:spPr>
          <a:xfrm>
            <a:off x="490036" y="4093828"/>
            <a:ext cx="3535033" cy="2675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4" b="-1"/>
          <a:stretch/>
        </p:blipFill>
        <p:spPr>
          <a:xfrm>
            <a:off x="4127617" y="4085438"/>
            <a:ext cx="4050707" cy="26839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"/>
          <a:stretch/>
        </p:blipFill>
        <p:spPr>
          <a:xfrm>
            <a:off x="8237988" y="4085437"/>
            <a:ext cx="3804277" cy="267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16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2" y="5363579"/>
            <a:ext cx="2630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Хорошим дополнением к учебным помещениям будет удобная рекреация</a:t>
            </a:r>
            <a:b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зонами отдыха, поверхностями для рисования и объявлений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5" y="1268182"/>
            <a:ext cx="3027075" cy="4036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303" y="1268182"/>
            <a:ext cx="3394745" cy="25460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303" y="3908791"/>
            <a:ext cx="3394745" cy="25460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531" y="1268182"/>
            <a:ext cx="3394745" cy="25460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531" y="3908791"/>
            <a:ext cx="4532544" cy="25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01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366" y="1375795"/>
            <a:ext cx="3266114" cy="24495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365" y="3872595"/>
            <a:ext cx="5396917" cy="2532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6" t="8685"/>
          <a:stretch/>
        </p:blipFill>
        <p:spPr>
          <a:xfrm>
            <a:off x="7482457" y="1367491"/>
            <a:ext cx="3448398" cy="2457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0"/>
          <a:stretch/>
        </p:blipFill>
        <p:spPr>
          <a:xfrm>
            <a:off x="9613258" y="3867324"/>
            <a:ext cx="2264154" cy="2537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9330" y="2004446"/>
            <a:ext cx="5029200" cy="37719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</p:spTree>
    <p:extLst>
      <p:ext uri="{BB962C8B-B14F-4D97-AF65-F5344CB8AC3E}">
        <p14:creationId xmlns:p14="http://schemas.microsoft.com/office/powerpoint/2010/main" val="494083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06" y="1329655"/>
            <a:ext cx="3495413" cy="26215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032" y="589937"/>
            <a:ext cx="587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подробную информацию, раскрывающую</a:t>
            </a:r>
            <a:b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 к дизайну помещений можно прочитать в Руководстве по дизайну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образовательного пространства. Общие принципы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696" y="1329655"/>
            <a:ext cx="4660551" cy="2621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06" y="4035104"/>
            <a:ext cx="4058175" cy="2705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18" y="4035104"/>
            <a:ext cx="3607266" cy="27054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767" y="4035104"/>
            <a:ext cx="3607267" cy="27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536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Контрольная точка «типовой дизайн-проект»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574705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нужно?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2005063"/>
            <a:ext cx="5256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Разработать дизайн-проект одной из школ участниц-мероприятия.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Школу выбирает региональный проектный офис на свое усмотрение (не малокомплектную)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2961870"/>
            <a:ext cx="5440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разрабатывается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дизайн-проект именно</a:t>
            </a:r>
            <a:b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этой школы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утверждается в федеральном проектном офисе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3918677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Зачем?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4354630"/>
            <a:ext cx="60279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Результатом станут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примерный проект для остальных школ субъекта в дополнение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Руководству по дизайну образовательного пространства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федеральный проектный офис на примере одной</a:t>
            </a:r>
            <a:b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школ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субъекта поймет, что региональные проектные офисы правильно поняли задачу по дизайну, </a:t>
            </a:r>
            <a:r>
              <a:rPr 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брендированию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оснащению и не идут в разрез с федеральными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6714943" y="1574705"/>
            <a:ext cx="11170386" cy="129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</a:p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Комплектовать зонирования</a:t>
            </a:r>
          </a:p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 школ не нужно. Разрабатывается</a:t>
            </a:r>
          </a:p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один дизайн-проект</a:t>
            </a:r>
          </a:p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одной школы</a:t>
            </a:r>
          </a:p>
        </p:txBody>
      </p:sp>
    </p:spTree>
    <p:extLst>
      <p:ext uri="{BB962C8B-B14F-4D97-AF65-F5344CB8AC3E}">
        <p14:creationId xmlns:p14="http://schemas.microsoft.com/office/powerpoint/2010/main" val="31722814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по созданию дизайн-проекта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7110" y="1380946"/>
            <a:ext cx="47367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схема зонирования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основе плана БТИ выбрать помещения, которые участвуют в проекте. На этом этапе важно решить примерно какая образовательная деятельность происходит в каждом помещении. Далее в процессе создания дизайн-проекта схема зонирования может скорректироваться.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Техническое задание для дизайнера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Продумать возможности по переоснащению помещений (ремонт, мебель). См. Руководство по дизайну образовательного пространства. В нем представлены идеи на разный бюджет и ситуации. Описать кратко учебную деятельность в помещениях, возможности по ремонту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мебели, положения о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Дизайнер должен понимать, что он проектирует и какой приблизительно бюджет.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Эскиз и примерный бюджет на его основе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Разрабатывается эскизный дизайн-проект, достаточный для расчета примерной стоимости работ и оснащения (мебель,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ремонт). На этом этапе следует консультироваться с проектным офисом.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Дизайн-проект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После финальных согласований вносятся правки в проект (по необходимости)</a:t>
            </a:r>
          </a:p>
        </p:txBody>
      </p:sp>
      <p:sp>
        <p:nvSpPr>
          <p:cNvPr id="4" name="Стрелка: вниз 2">
            <a:extLst>
              <a:ext uri="{FF2B5EF4-FFF2-40B4-BE49-F238E27FC236}">
                <a16:creationId xmlns:a16="http://schemas.microsoft.com/office/drawing/2014/main" id="{C293D9B9-065C-4535-B40B-7A7B0AA6164B}"/>
              </a:ext>
            </a:extLst>
          </p:cNvPr>
          <p:cNvSpPr/>
          <p:nvPr/>
        </p:nvSpPr>
        <p:spPr>
          <a:xfrm>
            <a:off x="585627" y="1411833"/>
            <a:ext cx="246580" cy="5331867"/>
          </a:xfrm>
          <a:prstGeom prst="downArrow">
            <a:avLst>
              <a:gd name="adj1" fmla="val 33334"/>
              <a:gd name="adj2" fmla="val 6666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20530" y="1432820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1002C98-0120-47A2-AECF-94A2090C0AF3}"/>
              </a:ext>
            </a:extLst>
          </p:cNvPr>
          <p:cNvSpPr/>
          <p:nvPr/>
        </p:nvSpPr>
        <p:spPr>
          <a:xfrm>
            <a:off x="617367" y="2674814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CDBB339-40A6-4D41-A4D0-1655FED05ACD}"/>
              </a:ext>
            </a:extLst>
          </p:cNvPr>
          <p:cNvSpPr/>
          <p:nvPr/>
        </p:nvSpPr>
        <p:spPr>
          <a:xfrm>
            <a:off x="640719" y="4552600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8DF7079-E59C-4F63-8398-A1859BFAB42B}"/>
              </a:ext>
            </a:extLst>
          </p:cNvPr>
          <p:cNvSpPr/>
          <p:nvPr/>
        </p:nvSpPr>
        <p:spPr>
          <a:xfrm>
            <a:off x="617366" y="5656129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03401" y="1601272"/>
            <a:ext cx="119723" cy="32909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10" y="1678576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9" y="2167625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65192" y="3467233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9" y="4369501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8" y="4766841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831682" y="1601272"/>
            <a:ext cx="49884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 startAt="5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Дизайн-проект утверждается в проектном офисе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В систему СУПД подгружается финальный дизайн-проект</a:t>
            </a:r>
          </a:p>
          <a:p>
            <a:pPr marL="228600" indent="-228600">
              <a:buAutoNum type="arabicPeriod" startAt="5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 startAt="5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Согласование с проектным офисом</a:t>
            </a:r>
            <a:b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Если замечания не критичны, то в комментариях указывается необходимость доработки проекта в рабочем порядке. Это означает, что переделывать дизайн-проект не нужно, правки незначительны и могут быть просто учтены в финальных ТЗ для закупок в текстовом виде.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Закупки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основе дизайн-проекта разрабатываются финальные КП, 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техзадание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для закупок (ремонт, мебель, оснащение), элементы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брендирования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Ремонтные работы</a:t>
            </a:r>
          </a:p>
          <a:p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Открытие центра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03401" y="1601272"/>
            <a:ext cx="119723" cy="32909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10" y="1653409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9" y="2167625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65192" y="3525956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9" y="4369501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586176A-3A0D-4E85-A6AB-BFB89A48E31C}"/>
              </a:ext>
            </a:extLst>
          </p:cNvPr>
          <p:cNvSpPr/>
          <p:nvPr/>
        </p:nvSpPr>
        <p:spPr>
          <a:xfrm>
            <a:off x="6170108" y="4766841"/>
            <a:ext cx="183099" cy="18309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165192" y="5579007"/>
            <a:ext cx="58769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всех этапах представитель проектного офиса доступен для консультаций</a:t>
            </a:r>
          </a:p>
        </p:txBody>
      </p:sp>
    </p:spTree>
    <p:extLst>
      <p:ext uri="{BB962C8B-B14F-4D97-AF65-F5344CB8AC3E}">
        <p14:creationId xmlns:p14="http://schemas.microsoft.com/office/powerpoint/2010/main" val="16287661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E823CC-CD82-4367-975B-911DF8A0351E}"/>
              </a:ext>
            </a:extLst>
          </p:cNvPr>
          <p:cNvSpPr txBox="1"/>
          <p:nvPr/>
        </p:nvSpPr>
        <p:spPr>
          <a:xfrm>
            <a:off x="398032" y="187540"/>
            <a:ext cx="11170386" cy="43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3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должно быть в дизайн-проекте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032" y="1388223"/>
            <a:ext cx="482830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схема зонирования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Общий план школы с указанными помещениями, которые участвуют в проекте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Планы помещений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Планы помещений с мебелью (если визуализация подробная, то можно обойтись без планов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34228" y="1388223"/>
            <a:ext cx="49895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Визуализации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Перспективные изображения по которым можно понять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мебель, колористические решения, отделку и пр.</a:t>
            </a:r>
          </a:p>
          <a:p>
            <a:pPr marL="228600" indent="-228600"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визуализации не достаточно информативные,</a:t>
            </a:r>
            <a:b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решения по мебели, отделке можно прописать</a:t>
            </a:r>
            <a:b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спецификациях или в виде фотоизображений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395" y="2167340"/>
            <a:ext cx="2922864" cy="1594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902" y="4540519"/>
            <a:ext cx="2785758" cy="20244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809" y="2818297"/>
            <a:ext cx="2783387" cy="1847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411" y="2818297"/>
            <a:ext cx="2653009" cy="18637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6411" y="4665421"/>
            <a:ext cx="2701248" cy="19741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2517" y="4790636"/>
            <a:ext cx="2138144" cy="184890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98032" y="589937"/>
            <a:ext cx="6438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примеры со схемами, чертежами, визуализациями взяты из проекта </a:t>
            </a:r>
            <a:r>
              <a:rPr lang="ru-RU" sz="1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Доброшкола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Но общий подход к реализации дизайн-проекта по информативности такой же</a:t>
            </a:r>
          </a:p>
        </p:txBody>
      </p:sp>
    </p:spTree>
    <p:extLst>
      <p:ext uri="{BB962C8B-B14F-4D97-AF65-F5344CB8AC3E}">
        <p14:creationId xmlns:p14="http://schemas.microsoft.com/office/powerpoint/2010/main" val="1606462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5147</Words>
  <Application>Microsoft Office PowerPoint</Application>
  <PresentationFormat>Широкоэкранный</PresentationFormat>
  <Paragraphs>722</Paragraphs>
  <Slides>63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63</vt:i4>
      </vt:variant>
    </vt:vector>
  </HeadingPairs>
  <TitlesOfParts>
    <vt:vector size="73" baseType="lpstr">
      <vt:lpstr>Arial</vt:lpstr>
      <vt:lpstr>Calibri</vt:lpstr>
      <vt:lpstr>Calibri Light</vt:lpstr>
      <vt:lpstr>Roboto</vt:lpstr>
      <vt:lpstr>Symbol</vt:lpstr>
      <vt:lpstr>Times New Roman</vt:lpstr>
      <vt:lpstr>Wingdings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Документы на уровне образовательных организаций, информационная открытость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Сибагатуллина Лейсан</dc:creator>
  <cp:lastModifiedBy>Admin</cp:lastModifiedBy>
  <cp:revision>186</cp:revision>
  <dcterms:created xsi:type="dcterms:W3CDTF">2021-10-11T14:30:24Z</dcterms:created>
  <dcterms:modified xsi:type="dcterms:W3CDTF">2022-01-28T06:22:25Z</dcterms:modified>
</cp:coreProperties>
</file>